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514" r:id="rId2"/>
    <p:sldId id="536" r:id="rId3"/>
    <p:sldId id="529" r:id="rId4"/>
    <p:sldId id="530" r:id="rId5"/>
    <p:sldId id="559" r:id="rId6"/>
    <p:sldId id="538" r:id="rId7"/>
    <p:sldId id="539" r:id="rId8"/>
    <p:sldId id="540" r:id="rId9"/>
    <p:sldId id="541" r:id="rId10"/>
    <p:sldId id="542" r:id="rId11"/>
    <p:sldId id="543" r:id="rId12"/>
    <p:sldId id="544" r:id="rId13"/>
    <p:sldId id="545" r:id="rId14"/>
    <p:sldId id="546" r:id="rId15"/>
    <p:sldId id="547" r:id="rId16"/>
    <p:sldId id="548" r:id="rId17"/>
    <p:sldId id="549" r:id="rId18"/>
    <p:sldId id="550" r:id="rId19"/>
    <p:sldId id="551" r:id="rId20"/>
    <p:sldId id="552" r:id="rId21"/>
    <p:sldId id="553" r:id="rId22"/>
    <p:sldId id="554" r:id="rId23"/>
    <p:sldId id="555" r:id="rId24"/>
    <p:sldId id="556" r:id="rId25"/>
    <p:sldId id="560" r:id="rId26"/>
    <p:sldId id="557" r:id="rId27"/>
    <p:sldId id="558" r:id="rId28"/>
    <p:sldId id="51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AEAEA"/>
    <a:srgbClr val="ECECEC"/>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576"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F:\preFinalGIS\excel%20files\Area%205\Area_5.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v>1995</c:v>
          </c:tx>
          <c:spPr>
            <a:solidFill>
              <a:schemeClr val="accent1"/>
            </a:solidFill>
            <a:ln>
              <a:noFill/>
            </a:ln>
            <a:effectLst/>
            <a:sp3d/>
          </c:spPr>
          <c:invertIfNegative val="0"/>
          <c:cat>
            <c:strLit>
              <c:ptCount val="1"/>
              <c:pt idx="0">
                <c:v>დედაენის ბაღი და კორტების ტერიტორია</c:v>
              </c:pt>
            </c:strLit>
          </c:cat>
          <c:val>
            <c:numRef>
              <c:f>'1995'!$B$2</c:f>
              <c:numCache>
                <c:formatCode>0.0000000</c:formatCode>
                <c:ptCount val="1"/>
                <c:pt idx="0">
                  <c:v>106472.61169960001</c:v>
                </c:pt>
              </c:numCache>
            </c:numRef>
          </c:val>
          <c:extLst>
            <c:ext xmlns:c16="http://schemas.microsoft.com/office/drawing/2014/chart" uri="{C3380CC4-5D6E-409C-BE32-E72D297353CC}">
              <c16:uniqueId val="{00000000-A10B-45B7-9C00-79C5123581AF}"/>
            </c:ext>
          </c:extLst>
        </c:ser>
        <c:ser>
          <c:idx val="1"/>
          <c:order val="1"/>
          <c:tx>
            <c:v>1999</c:v>
          </c:tx>
          <c:spPr>
            <a:solidFill>
              <a:schemeClr val="accent2"/>
            </a:solidFill>
            <a:ln>
              <a:noFill/>
            </a:ln>
            <a:effectLst/>
            <a:sp3d/>
          </c:spPr>
          <c:invertIfNegative val="0"/>
          <c:val>
            <c:numRef>
              <c:f>'1999'!$B$2</c:f>
              <c:numCache>
                <c:formatCode>0.0000000</c:formatCode>
                <c:ptCount val="1"/>
                <c:pt idx="0">
                  <c:v>120590.5423417</c:v>
                </c:pt>
              </c:numCache>
            </c:numRef>
          </c:val>
          <c:extLst>
            <c:ext xmlns:c16="http://schemas.microsoft.com/office/drawing/2014/chart" uri="{C3380CC4-5D6E-409C-BE32-E72D297353CC}">
              <c16:uniqueId val="{00000001-A10B-45B7-9C00-79C5123581AF}"/>
            </c:ext>
          </c:extLst>
        </c:ser>
        <c:ser>
          <c:idx val="2"/>
          <c:order val="2"/>
          <c:tx>
            <c:v>2004</c:v>
          </c:tx>
          <c:spPr>
            <a:solidFill>
              <a:schemeClr val="accent3"/>
            </a:solidFill>
            <a:ln>
              <a:noFill/>
            </a:ln>
            <a:effectLst/>
            <a:sp3d/>
          </c:spPr>
          <c:invertIfNegative val="0"/>
          <c:val>
            <c:numRef>
              <c:f>'2004'!$B$2</c:f>
              <c:numCache>
                <c:formatCode>0.0000000</c:formatCode>
                <c:ptCount val="1"/>
                <c:pt idx="0">
                  <c:v>109338.38892110001</c:v>
                </c:pt>
              </c:numCache>
            </c:numRef>
          </c:val>
          <c:extLst>
            <c:ext xmlns:c16="http://schemas.microsoft.com/office/drawing/2014/chart" uri="{C3380CC4-5D6E-409C-BE32-E72D297353CC}">
              <c16:uniqueId val="{00000002-A10B-45B7-9C00-79C5123581AF}"/>
            </c:ext>
          </c:extLst>
        </c:ser>
        <c:ser>
          <c:idx val="3"/>
          <c:order val="3"/>
          <c:tx>
            <c:v>2007</c:v>
          </c:tx>
          <c:spPr>
            <a:solidFill>
              <a:schemeClr val="accent4"/>
            </a:solidFill>
            <a:ln>
              <a:noFill/>
            </a:ln>
            <a:effectLst/>
            <a:sp3d/>
          </c:spPr>
          <c:invertIfNegative val="0"/>
          <c:val>
            <c:numRef>
              <c:f>'2007'!$B$2</c:f>
              <c:numCache>
                <c:formatCode>0.0000000</c:formatCode>
                <c:ptCount val="1"/>
                <c:pt idx="0">
                  <c:v>102887.5803211</c:v>
                </c:pt>
              </c:numCache>
            </c:numRef>
          </c:val>
          <c:extLst>
            <c:ext xmlns:c16="http://schemas.microsoft.com/office/drawing/2014/chart" uri="{C3380CC4-5D6E-409C-BE32-E72D297353CC}">
              <c16:uniqueId val="{00000003-A10B-45B7-9C00-79C5123581AF}"/>
            </c:ext>
          </c:extLst>
        </c:ser>
        <c:ser>
          <c:idx val="4"/>
          <c:order val="4"/>
          <c:tx>
            <c:v>2008</c:v>
          </c:tx>
          <c:spPr>
            <a:solidFill>
              <a:schemeClr val="accent5"/>
            </a:solidFill>
            <a:ln>
              <a:noFill/>
            </a:ln>
            <a:effectLst/>
            <a:sp3d/>
          </c:spPr>
          <c:invertIfNegative val="0"/>
          <c:val>
            <c:numRef>
              <c:f>'2008'!$B$3</c:f>
              <c:numCache>
                <c:formatCode>0.0000000</c:formatCode>
                <c:ptCount val="1"/>
                <c:pt idx="0">
                  <c:v>103422.02276360001</c:v>
                </c:pt>
              </c:numCache>
            </c:numRef>
          </c:val>
          <c:extLst>
            <c:ext xmlns:c16="http://schemas.microsoft.com/office/drawing/2014/chart" uri="{C3380CC4-5D6E-409C-BE32-E72D297353CC}">
              <c16:uniqueId val="{00000004-A10B-45B7-9C00-79C5123581AF}"/>
            </c:ext>
          </c:extLst>
        </c:ser>
        <c:ser>
          <c:idx val="5"/>
          <c:order val="5"/>
          <c:tx>
            <c:v>2010</c:v>
          </c:tx>
          <c:spPr>
            <a:solidFill>
              <a:schemeClr val="accent6"/>
            </a:solidFill>
            <a:ln>
              <a:noFill/>
            </a:ln>
            <a:effectLst/>
            <a:sp3d/>
          </c:spPr>
          <c:invertIfNegative val="0"/>
          <c:val>
            <c:numRef>
              <c:f>'2010'!$B$3</c:f>
              <c:numCache>
                <c:formatCode>0.0000000</c:formatCode>
                <c:ptCount val="1"/>
                <c:pt idx="0">
                  <c:v>73017.677021099997</c:v>
                </c:pt>
              </c:numCache>
            </c:numRef>
          </c:val>
          <c:extLst>
            <c:ext xmlns:c16="http://schemas.microsoft.com/office/drawing/2014/chart" uri="{C3380CC4-5D6E-409C-BE32-E72D297353CC}">
              <c16:uniqueId val="{00000005-A10B-45B7-9C00-79C5123581AF}"/>
            </c:ext>
          </c:extLst>
        </c:ser>
        <c:ser>
          <c:idx val="6"/>
          <c:order val="6"/>
          <c:tx>
            <c:v>2011</c:v>
          </c:tx>
          <c:spPr>
            <a:solidFill>
              <a:schemeClr val="accent1">
                <a:lumMod val="60000"/>
              </a:schemeClr>
            </a:solidFill>
            <a:ln>
              <a:noFill/>
            </a:ln>
            <a:effectLst/>
            <a:sp3d/>
          </c:spPr>
          <c:invertIfNegative val="0"/>
          <c:val>
            <c:numRef>
              <c:f>'2011'!$B$3</c:f>
              <c:numCache>
                <c:formatCode>0.0000000</c:formatCode>
                <c:ptCount val="1"/>
                <c:pt idx="0">
                  <c:v>74951.727841600004</c:v>
                </c:pt>
              </c:numCache>
            </c:numRef>
          </c:val>
          <c:extLst>
            <c:ext xmlns:c16="http://schemas.microsoft.com/office/drawing/2014/chart" uri="{C3380CC4-5D6E-409C-BE32-E72D297353CC}">
              <c16:uniqueId val="{00000006-A10B-45B7-9C00-79C5123581AF}"/>
            </c:ext>
          </c:extLst>
        </c:ser>
        <c:ser>
          <c:idx val="7"/>
          <c:order val="7"/>
          <c:tx>
            <c:v>2012 I ნახ.</c:v>
          </c:tx>
          <c:spPr>
            <a:solidFill>
              <a:schemeClr val="accent2">
                <a:lumMod val="60000"/>
              </a:schemeClr>
            </a:solidFill>
            <a:ln>
              <a:noFill/>
            </a:ln>
            <a:effectLst/>
            <a:sp3d/>
          </c:spPr>
          <c:invertIfNegative val="0"/>
          <c:val>
            <c:numRef>
              <c:f>'2012_I_part'!$B$3</c:f>
              <c:numCache>
                <c:formatCode>0.0000000</c:formatCode>
                <c:ptCount val="1"/>
                <c:pt idx="0">
                  <c:v>52830.008208899999</c:v>
                </c:pt>
              </c:numCache>
            </c:numRef>
          </c:val>
          <c:extLst>
            <c:ext xmlns:c16="http://schemas.microsoft.com/office/drawing/2014/chart" uri="{C3380CC4-5D6E-409C-BE32-E72D297353CC}">
              <c16:uniqueId val="{00000007-A10B-45B7-9C00-79C5123581AF}"/>
            </c:ext>
          </c:extLst>
        </c:ser>
        <c:ser>
          <c:idx val="8"/>
          <c:order val="8"/>
          <c:tx>
            <c:v>2012 II ნახ.</c:v>
          </c:tx>
          <c:spPr>
            <a:solidFill>
              <a:schemeClr val="accent3">
                <a:lumMod val="60000"/>
              </a:schemeClr>
            </a:solidFill>
            <a:ln>
              <a:noFill/>
            </a:ln>
            <a:effectLst/>
            <a:sp3d/>
          </c:spPr>
          <c:invertIfNegative val="0"/>
          <c:val>
            <c:numRef>
              <c:f>'2012_II_part'!$B$3</c:f>
              <c:numCache>
                <c:formatCode>0.0000000</c:formatCode>
                <c:ptCount val="1"/>
                <c:pt idx="0">
                  <c:v>46523.595403500003</c:v>
                </c:pt>
              </c:numCache>
            </c:numRef>
          </c:val>
          <c:extLst>
            <c:ext xmlns:c16="http://schemas.microsoft.com/office/drawing/2014/chart" uri="{C3380CC4-5D6E-409C-BE32-E72D297353CC}">
              <c16:uniqueId val="{00000008-A10B-45B7-9C00-79C5123581AF}"/>
            </c:ext>
          </c:extLst>
        </c:ser>
        <c:ser>
          <c:idx val="9"/>
          <c:order val="9"/>
          <c:tx>
            <c:v>2013 I ნახ.</c:v>
          </c:tx>
          <c:spPr>
            <a:solidFill>
              <a:schemeClr val="accent4">
                <a:lumMod val="60000"/>
              </a:schemeClr>
            </a:solidFill>
            <a:ln>
              <a:noFill/>
            </a:ln>
            <a:effectLst/>
            <a:sp3d/>
          </c:spPr>
          <c:invertIfNegative val="0"/>
          <c:val>
            <c:numRef>
              <c:f>'2013_I_part'!$B$3</c:f>
              <c:numCache>
                <c:formatCode>0.0000000</c:formatCode>
                <c:ptCount val="1"/>
                <c:pt idx="0">
                  <c:v>46003.595403500003</c:v>
                </c:pt>
              </c:numCache>
            </c:numRef>
          </c:val>
          <c:extLst>
            <c:ext xmlns:c16="http://schemas.microsoft.com/office/drawing/2014/chart" uri="{C3380CC4-5D6E-409C-BE32-E72D297353CC}">
              <c16:uniqueId val="{00000009-A10B-45B7-9C00-79C5123581AF}"/>
            </c:ext>
          </c:extLst>
        </c:ser>
        <c:ser>
          <c:idx val="10"/>
          <c:order val="10"/>
          <c:tx>
            <c:v>2013 II ნახ.</c:v>
          </c:tx>
          <c:spPr>
            <a:solidFill>
              <a:schemeClr val="accent5">
                <a:lumMod val="60000"/>
              </a:schemeClr>
            </a:solidFill>
            <a:ln>
              <a:noFill/>
            </a:ln>
            <a:effectLst/>
            <a:sp3d/>
          </c:spPr>
          <c:invertIfNegative val="0"/>
          <c:val>
            <c:numRef>
              <c:f>'2013_II_part'!$B$3</c:f>
              <c:numCache>
                <c:formatCode>0.0000000</c:formatCode>
                <c:ptCount val="1"/>
                <c:pt idx="0">
                  <c:v>43323.595403500003</c:v>
                </c:pt>
              </c:numCache>
            </c:numRef>
          </c:val>
          <c:extLst>
            <c:ext xmlns:c16="http://schemas.microsoft.com/office/drawing/2014/chart" uri="{C3380CC4-5D6E-409C-BE32-E72D297353CC}">
              <c16:uniqueId val="{0000000A-A10B-45B7-9C00-79C5123581AF}"/>
            </c:ext>
          </c:extLst>
        </c:ser>
        <c:ser>
          <c:idx val="11"/>
          <c:order val="11"/>
          <c:tx>
            <c:v>2014 I ნახ</c:v>
          </c:tx>
          <c:spPr>
            <a:solidFill>
              <a:schemeClr val="accent6">
                <a:lumMod val="60000"/>
              </a:schemeClr>
            </a:solidFill>
            <a:ln>
              <a:noFill/>
            </a:ln>
            <a:effectLst/>
            <a:sp3d/>
          </c:spPr>
          <c:invertIfNegative val="0"/>
          <c:val>
            <c:numRef>
              <c:f>'2014_I_part'!$B$3</c:f>
              <c:numCache>
                <c:formatCode>0.0000000</c:formatCode>
                <c:ptCount val="1"/>
                <c:pt idx="0">
                  <c:v>43323.595403500003</c:v>
                </c:pt>
              </c:numCache>
            </c:numRef>
          </c:val>
          <c:extLst>
            <c:ext xmlns:c16="http://schemas.microsoft.com/office/drawing/2014/chart" uri="{C3380CC4-5D6E-409C-BE32-E72D297353CC}">
              <c16:uniqueId val="{0000000B-A10B-45B7-9C00-79C5123581AF}"/>
            </c:ext>
          </c:extLst>
        </c:ser>
        <c:ser>
          <c:idx val="12"/>
          <c:order val="12"/>
          <c:tx>
            <c:v>2014 II ნახ.</c:v>
          </c:tx>
          <c:spPr>
            <a:solidFill>
              <a:schemeClr val="accent1">
                <a:lumMod val="80000"/>
                <a:lumOff val="20000"/>
              </a:schemeClr>
            </a:solidFill>
            <a:ln>
              <a:noFill/>
            </a:ln>
            <a:effectLst/>
            <a:sp3d/>
          </c:spPr>
          <c:invertIfNegative val="0"/>
          <c:val>
            <c:numRef>
              <c:f>'2014_II_part'!$B$3</c:f>
              <c:numCache>
                <c:formatCode>0.0000000</c:formatCode>
                <c:ptCount val="1"/>
                <c:pt idx="0">
                  <c:v>34076.9606719</c:v>
                </c:pt>
              </c:numCache>
            </c:numRef>
          </c:val>
          <c:extLst>
            <c:ext xmlns:c16="http://schemas.microsoft.com/office/drawing/2014/chart" uri="{C3380CC4-5D6E-409C-BE32-E72D297353CC}">
              <c16:uniqueId val="{0000000C-A10B-45B7-9C00-79C5123581AF}"/>
            </c:ext>
          </c:extLst>
        </c:ser>
        <c:ser>
          <c:idx val="13"/>
          <c:order val="13"/>
          <c:tx>
            <c:v>2015</c:v>
          </c:tx>
          <c:spPr>
            <a:solidFill>
              <a:schemeClr val="accent2">
                <a:lumMod val="80000"/>
                <a:lumOff val="20000"/>
              </a:schemeClr>
            </a:solidFill>
            <a:ln>
              <a:noFill/>
            </a:ln>
            <a:effectLst/>
            <a:sp3d/>
          </c:spPr>
          <c:invertIfNegative val="0"/>
          <c:val>
            <c:numRef>
              <c:f>'2015'!$B$3</c:f>
              <c:numCache>
                <c:formatCode>0.0000000</c:formatCode>
                <c:ptCount val="1"/>
                <c:pt idx="0">
                  <c:v>34176.9606719</c:v>
                </c:pt>
              </c:numCache>
            </c:numRef>
          </c:val>
          <c:extLst>
            <c:ext xmlns:c16="http://schemas.microsoft.com/office/drawing/2014/chart" uri="{C3380CC4-5D6E-409C-BE32-E72D297353CC}">
              <c16:uniqueId val="{0000000D-A10B-45B7-9C00-79C5123581AF}"/>
            </c:ext>
          </c:extLst>
        </c:ser>
        <c:dLbls>
          <c:showLegendKey val="0"/>
          <c:showVal val="0"/>
          <c:showCatName val="0"/>
          <c:showSerName val="0"/>
          <c:showPercent val="0"/>
          <c:showBubbleSize val="0"/>
        </c:dLbls>
        <c:gapWidth val="150"/>
        <c:shape val="box"/>
        <c:axId val="1851418272"/>
        <c:axId val="72596288"/>
        <c:axId val="0"/>
      </c:bar3DChart>
      <c:catAx>
        <c:axId val="18514182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596288"/>
        <c:crosses val="autoZero"/>
        <c:auto val="1"/>
        <c:lblAlgn val="ctr"/>
        <c:lblOffset val="100"/>
        <c:noMultiLvlLbl val="0"/>
      </c:catAx>
      <c:valAx>
        <c:axId val="72596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ka-GE"/>
                  <a:t>ფართობი კვ. მ</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514182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DEC1B6-A0C5-43BB-BD99-747A2EFD571B}" type="datetimeFigureOut">
              <a:rPr lang="en-GB" smtClean="0"/>
              <a:t>12/07/2022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69E74-E6FA-4950-84AB-62DEABD34276}" type="slidenum">
              <a:rPr lang="en-GB" smtClean="0"/>
              <a:t>‹#›</a:t>
            </a:fld>
            <a:endParaRPr lang="en-GB"/>
          </a:p>
        </p:txBody>
      </p:sp>
    </p:spTree>
    <p:extLst>
      <p:ext uri="{BB962C8B-B14F-4D97-AF65-F5344CB8AC3E}">
        <p14:creationId xmlns:p14="http://schemas.microsoft.com/office/powerpoint/2010/main" val="386261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Perhaps the most important concern for all of us today is protecting the environment we live and breathe in. Climate change issues are creating havoc with erratic weather patterns affecting everything from crop production to untimely melting of ice glaciers. There is a lot to worry about and immediate action is definitely required. It’s not that the world has not geared up to take corrective actions, but we need to do more, and GIS can help us achieve that. GIS is a powerful tool. It is enabling every sector to perform better and the environment is no exception.</a:t>
            </a:r>
            <a:endParaRPr lang="en-US" dirty="0"/>
          </a:p>
        </p:txBody>
      </p:sp>
      <p:sp>
        <p:nvSpPr>
          <p:cNvPr id="4" name="Slide Number Placeholder 3"/>
          <p:cNvSpPr>
            <a:spLocks noGrp="1"/>
          </p:cNvSpPr>
          <p:nvPr>
            <p:ph type="sldNum" sz="quarter" idx="5"/>
          </p:nvPr>
        </p:nvSpPr>
        <p:spPr/>
        <p:txBody>
          <a:bodyPr/>
          <a:lstStyle/>
          <a:p>
            <a:fld id="{69F69E74-E6FA-4950-84AB-62DEABD34276}" type="slidenum">
              <a:rPr lang="en-GB" smtClean="0"/>
              <a:t>2</a:t>
            </a:fld>
            <a:endParaRPr lang="en-GB"/>
          </a:p>
        </p:txBody>
      </p:sp>
    </p:spTree>
    <p:extLst>
      <p:ext uri="{BB962C8B-B14F-4D97-AF65-F5344CB8AC3E}">
        <p14:creationId xmlns:p14="http://schemas.microsoft.com/office/powerpoint/2010/main" val="155096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69C8291-79CD-4675-9FDA-0D161F0468B6}" type="datetimeFigureOut">
              <a:rPr lang="en-GB" smtClean="0"/>
              <a:t>12/07/2022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4B4651-DA3F-4AB9-A6F3-15137D01FDC8}" type="slidenum">
              <a:rPr lang="en-GB" smtClean="0"/>
              <a:t>‹#›</a:t>
            </a:fld>
            <a:endParaRPr lang="en-GB"/>
          </a:p>
        </p:txBody>
      </p:sp>
    </p:spTree>
    <p:extLst>
      <p:ext uri="{BB962C8B-B14F-4D97-AF65-F5344CB8AC3E}">
        <p14:creationId xmlns:p14="http://schemas.microsoft.com/office/powerpoint/2010/main" val="3338407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9C8291-79CD-4675-9FDA-0D161F0468B6}" type="datetimeFigureOut">
              <a:rPr lang="en-GB" smtClean="0"/>
              <a:t>12/07/2022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4B4651-DA3F-4AB9-A6F3-15137D01FDC8}" type="slidenum">
              <a:rPr lang="en-GB" smtClean="0"/>
              <a:t>‹#›</a:t>
            </a:fld>
            <a:endParaRPr lang="en-GB"/>
          </a:p>
        </p:txBody>
      </p:sp>
    </p:spTree>
    <p:extLst>
      <p:ext uri="{BB962C8B-B14F-4D97-AF65-F5344CB8AC3E}">
        <p14:creationId xmlns:p14="http://schemas.microsoft.com/office/powerpoint/2010/main" val="3992600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9C8291-79CD-4675-9FDA-0D161F0468B6}" type="datetimeFigureOut">
              <a:rPr lang="en-GB" smtClean="0"/>
              <a:t>12/07/2022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4B4651-DA3F-4AB9-A6F3-15137D01FDC8}" type="slidenum">
              <a:rPr lang="en-GB" smtClean="0"/>
              <a:t>‹#›</a:t>
            </a:fld>
            <a:endParaRPr lang="en-GB"/>
          </a:p>
        </p:txBody>
      </p:sp>
    </p:spTree>
    <p:extLst>
      <p:ext uri="{BB962C8B-B14F-4D97-AF65-F5344CB8AC3E}">
        <p14:creationId xmlns:p14="http://schemas.microsoft.com/office/powerpoint/2010/main" val="3791785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9C8291-79CD-4675-9FDA-0D161F0468B6}" type="datetimeFigureOut">
              <a:rPr lang="en-GB" smtClean="0"/>
              <a:t>12/07/2022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4B4651-DA3F-4AB9-A6F3-15137D01FDC8}" type="slidenum">
              <a:rPr lang="en-GB" smtClean="0"/>
              <a:t>‹#›</a:t>
            </a:fld>
            <a:endParaRPr lang="en-GB"/>
          </a:p>
        </p:txBody>
      </p:sp>
    </p:spTree>
    <p:extLst>
      <p:ext uri="{BB962C8B-B14F-4D97-AF65-F5344CB8AC3E}">
        <p14:creationId xmlns:p14="http://schemas.microsoft.com/office/powerpoint/2010/main" val="6609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9C8291-79CD-4675-9FDA-0D161F0468B6}" type="datetimeFigureOut">
              <a:rPr lang="en-GB" smtClean="0"/>
              <a:t>12/07/2022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4B4651-DA3F-4AB9-A6F3-15137D01FDC8}" type="slidenum">
              <a:rPr lang="en-GB" smtClean="0"/>
              <a:t>‹#›</a:t>
            </a:fld>
            <a:endParaRPr lang="en-GB"/>
          </a:p>
        </p:txBody>
      </p:sp>
    </p:spTree>
    <p:extLst>
      <p:ext uri="{BB962C8B-B14F-4D97-AF65-F5344CB8AC3E}">
        <p14:creationId xmlns:p14="http://schemas.microsoft.com/office/powerpoint/2010/main" val="4189392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69C8291-79CD-4675-9FDA-0D161F0468B6}" type="datetimeFigureOut">
              <a:rPr lang="en-GB" smtClean="0"/>
              <a:t>12/07/2022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4B4651-DA3F-4AB9-A6F3-15137D01FDC8}" type="slidenum">
              <a:rPr lang="en-GB" smtClean="0"/>
              <a:t>‹#›</a:t>
            </a:fld>
            <a:endParaRPr lang="en-GB"/>
          </a:p>
        </p:txBody>
      </p:sp>
    </p:spTree>
    <p:extLst>
      <p:ext uri="{BB962C8B-B14F-4D97-AF65-F5344CB8AC3E}">
        <p14:creationId xmlns:p14="http://schemas.microsoft.com/office/powerpoint/2010/main" val="229338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69C8291-79CD-4675-9FDA-0D161F0468B6}" type="datetimeFigureOut">
              <a:rPr lang="en-GB" smtClean="0"/>
              <a:t>12/07/2022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4B4651-DA3F-4AB9-A6F3-15137D01FDC8}" type="slidenum">
              <a:rPr lang="en-GB" smtClean="0"/>
              <a:t>‹#›</a:t>
            </a:fld>
            <a:endParaRPr lang="en-GB"/>
          </a:p>
        </p:txBody>
      </p:sp>
    </p:spTree>
    <p:extLst>
      <p:ext uri="{BB962C8B-B14F-4D97-AF65-F5344CB8AC3E}">
        <p14:creationId xmlns:p14="http://schemas.microsoft.com/office/powerpoint/2010/main" val="2536825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69C8291-79CD-4675-9FDA-0D161F0468B6}" type="datetimeFigureOut">
              <a:rPr lang="en-GB" smtClean="0"/>
              <a:t>12/07/2022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4B4651-DA3F-4AB9-A6F3-15137D01FDC8}" type="slidenum">
              <a:rPr lang="en-GB" smtClean="0"/>
              <a:t>‹#›</a:t>
            </a:fld>
            <a:endParaRPr lang="en-GB"/>
          </a:p>
        </p:txBody>
      </p:sp>
    </p:spTree>
    <p:extLst>
      <p:ext uri="{BB962C8B-B14F-4D97-AF65-F5344CB8AC3E}">
        <p14:creationId xmlns:p14="http://schemas.microsoft.com/office/powerpoint/2010/main" val="2583714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C8291-79CD-4675-9FDA-0D161F0468B6}" type="datetimeFigureOut">
              <a:rPr lang="en-GB" smtClean="0"/>
              <a:t>12/07/2022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4B4651-DA3F-4AB9-A6F3-15137D01FDC8}" type="slidenum">
              <a:rPr lang="en-GB" smtClean="0"/>
              <a:t>‹#›</a:t>
            </a:fld>
            <a:endParaRPr lang="en-GB"/>
          </a:p>
        </p:txBody>
      </p:sp>
    </p:spTree>
    <p:extLst>
      <p:ext uri="{BB962C8B-B14F-4D97-AF65-F5344CB8AC3E}">
        <p14:creationId xmlns:p14="http://schemas.microsoft.com/office/powerpoint/2010/main" val="125002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9C8291-79CD-4675-9FDA-0D161F0468B6}" type="datetimeFigureOut">
              <a:rPr lang="en-GB" smtClean="0"/>
              <a:t>12/07/2022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4B4651-DA3F-4AB9-A6F3-15137D01FDC8}" type="slidenum">
              <a:rPr lang="en-GB" smtClean="0"/>
              <a:t>‹#›</a:t>
            </a:fld>
            <a:endParaRPr lang="en-GB"/>
          </a:p>
        </p:txBody>
      </p:sp>
    </p:spTree>
    <p:extLst>
      <p:ext uri="{BB962C8B-B14F-4D97-AF65-F5344CB8AC3E}">
        <p14:creationId xmlns:p14="http://schemas.microsoft.com/office/powerpoint/2010/main" val="240146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9C8291-79CD-4675-9FDA-0D161F0468B6}" type="datetimeFigureOut">
              <a:rPr lang="en-GB" smtClean="0"/>
              <a:t>12/07/2022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4B4651-DA3F-4AB9-A6F3-15137D01FDC8}" type="slidenum">
              <a:rPr lang="en-GB" smtClean="0"/>
              <a:t>‹#›</a:t>
            </a:fld>
            <a:endParaRPr lang="en-GB"/>
          </a:p>
        </p:txBody>
      </p:sp>
    </p:spTree>
    <p:extLst>
      <p:ext uri="{BB962C8B-B14F-4D97-AF65-F5344CB8AC3E}">
        <p14:creationId xmlns:p14="http://schemas.microsoft.com/office/powerpoint/2010/main" val="930268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9C8291-79CD-4675-9FDA-0D161F0468B6}" type="datetimeFigureOut">
              <a:rPr lang="en-GB" smtClean="0"/>
              <a:t>12/07/2022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4B4651-DA3F-4AB9-A6F3-15137D01FDC8}" type="slidenum">
              <a:rPr lang="en-GB" smtClean="0"/>
              <a:t>‹#›</a:t>
            </a:fld>
            <a:endParaRPr lang="en-GB"/>
          </a:p>
        </p:txBody>
      </p:sp>
    </p:spTree>
    <p:extLst>
      <p:ext uri="{BB962C8B-B14F-4D97-AF65-F5344CB8AC3E}">
        <p14:creationId xmlns:p14="http://schemas.microsoft.com/office/powerpoint/2010/main" val="1360717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00601" y="4168552"/>
            <a:ext cx="9333186" cy="845380"/>
          </a:xfrm>
        </p:spPr>
        <p:txBody>
          <a:bodyPr>
            <a:noAutofit/>
          </a:bodyPr>
          <a:lstStyle/>
          <a:p>
            <a:pPr algn="l">
              <a:lnSpc>
                <a:spcPct val="100000"/>
              </a:lnSpc>
              <a:spcBef>
                <a:spcPts val="600"/>
              </a:spcBef>
            </a:pPr>
            <a:r>
              <a:rPr lang="en-US" sz="2000" b="1" dirty="0"/>
              <a:t>Prof. Sergo Tsiramua</a:t>
            </a:r>
          </a:p>
          <a:p>
            <a:pPr algn="l">
              <a:lnSpc>
                <a:spcPct val="100000"/>
              </a:lnSpc>
              <a:spcBef>
                <a:spcPts val="600"/>
              </a:spcBef>
            </a:pPr>
            <a:r>
              <a:rPr lang="en-US" sz="2000" b="1" dirty="0"/>
              <a:t>George Tsiramua</a:t>
            </a:r>
          </a:p>
          <a:p>
            <a:pPr algn="l">
              <a:lnSpc>
                <a:spcPct val="100000"/>
              </a:lnSpc>
              <a:spcBef>
                <a:spcPts val="600"/>
              </a:spcBef>
            </a:pPr>
            <a:endParaRPr lang="en-US" sz="2000" dirty="0"/>
          </a:p>
        </p:txBody>
      </p:sp>
      <p:sp>
        <p:nvSpPr>
          <p:cNvPr id="4" name="TextBox 3"/>
          <p:cNvSpPr txBox="1"/>
          <p:nvPr/>
        </p:nvSpPr>
        <p:spPr>
          <a:xfrm>
            <a:off x="426454" y="659811"/>
            <a:ext cx="11354937" cy="400110"/>
          </a:xfrm>
          <a:prstGeom prst="rect">
            <a:avLst/>
          </a:prstGeom>
          <a:noFill/>
        </p:spPr>
        <p:txBody>
          <a:bodyPr wrap="square" rtlCol="0">
            <a:spAutoFit/>
          </a:bodyPr>
          <a:lstStyle/>
          <a:p>
            <a:pPr algn="ctr">
              <a:spcAft>
                <a:spcPts val="600"/>
              </a:spcAft>
            </a:pPr>
            <a:r>
              <a:rPr lang="en-US" sz="2000" b="1" dirty="0"/>
              <a:t>School of Science and Technologies</a:t>
            </a:r>
            <a:endParaRPr lang="ka-GE" sz="2000" b="1" dirty="0"/>
          </a:p>
        </p:txBody>
      </p:sp>
      <p:sp>
        <p:nvSpPr>
          <p:cNvPr id="5" name="TextBox 4"/>
          <p:cNvSpPr txBox="1"/>
          <p:nvPr/>
        </p:nvSpPr>
        <p:spPr>
          <a:xfrm>
            <a:off x="4743697" y="6390158"/>
            <a:ext cx="2688759" cy="400110"/>
          </a:xfrm>
          <a:prstGeom prst="rect">
            <a:avLst/>
          </a:prstGeom>
          <a:noFill/>
        </p:spPr>
        <p:txBody>
          <a:bodyPr wrap="square" rtlCol="0">
            <a:spAutoFit/>
          </a:bodyPr>
          <a:lstStyle/>
          <a:p>
            <a:pPr algn="ctr"/>
            <a:r>
              <a:rPr lang="en-US" sz="2000" dirty="0"/>
              <a:t>Tbilisi</a:t>
            </a:r>
            <a:r>
              <a:rPr lang="ka-GE" sz="2000" dirty="0"/>
              <a:t> - 2022</a:t>
            </a:r>
            <a:endParaRPr lang="en-GB" sz="2000" dirty="0"/>
          </a:p>
        </p:txBody>
      </p:sp>
      <p:sp>
        <p:nvSpPr>
          <p:cNvPr id="7" name="TextBox 6"/>
          <p:cNvSpPr txBox="1"/>
          <p:nvPr/>
        </p:nvSpPr>
        <p:spPr>
          <a:xfrm>
            <a:off x="410609" y="3140287"/>
            <a:ext cx="11354937" cy="707886"/>
          </a:xfrm>
          <a:prstGeom prst="rect">
            <a:avLst/>
          </a:prstGeom>
          <a:noFill/>
        </p:spPr>
        <p:txBody>
          <a:bodyPr wrap="square" rtlCol="0">
            <a:spAutoFit/>
          </a:bodyPr>
          <a:lstStyle/>
          <a:p>
            <a:pPr algn="ctr"/>
            <a:r>
              <a:rPr lang="en-US" sz="4000" b="1" dirty="0"/>
              <a:t>GIS technology for environmental monitoring</a:t>
            </a:r>
          </a:p>
        </p:txBody>
      </p:sp>
      <p:sp>
        <p:nvSpPr>
          <p:cNvPr id="8" name="TextBox 7"/>
          <p:cNvSpPr txBox="1"/>
          <p:nvPr/>
        </p:nvSpPr>
        <p:spPr>
          <a:xfrm>
            <a:off x="410609" y="209435"/>
            <a:ext cx="11354937" cy="461665"/>
          </a:xfrm>
          <a:prstGeom prst="rect">
            <a:avLst/>
          </a:prstGeom>
          <a:noFill/>
        </p:spPr>
        <p:txBody>
          <a:bodyPr wrap="square" rtlCol="0">
            <a:spAutoFit/>
          </a:bodyPr>
          <a:lstStyle/>
          <a:p>
            <a:pPr algn="ctr">
              <a:spcAft>
                <a:spcPts val="600"/>
              </a:spcAft>
            </a:pPr>
            <a:r>
              <a:rPr lang="en-US" sz="2400" b="1" dirty="0"/>
              <a:t>University of Georgia</a:t>
            </a:r>
            <a:endParaRPr lang="ka-GE" sz="2400" b="1" dirty="0"/>
          </a:p>
        </p:txBody>
      </p:sp>
      <p:pic>
        <p:nvPicPr>
          <p:cNvPr id="9" name="Picture 8">
            <a:extLst>
              <a:ext uri="{FF2B5EF4-FFF2-40B4-BE49-F238E27FC236}">
                <a16:creationId xmlns:a16="http://schemas.microsoft.com/office/drawing/2014/main" id="{B3BEB317-2000-3B65-F3C0-758B24369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1845" y="1556652"/>
            <a:ext cx="1424153" cy="1486983"/>
          </a:xfrm>
          <a:prstGeom prst="rect">
            <a:avLst/>
          </a:prstGeom>
        </p:spPr>
      </p:pic>
      <p:sp>
        <p:nvSpPr>
          <p:cNvPr id="10" name="TextBox 9">
            <a:extLst>
              <a:ext uri="{FF2B5EF4-FFF2-40B4-BE49-F238E27FC236}">
                <a16:creationId xmlns:a16="http://schemas.microsoft.com/office/drawing/2014/main" id="{0EA1C272-C5DD-7585-D725-D3B3A7558476}"/>
              </a:ext>
            </a:extLst>
          </p:cNvPr>
          <p:cNvSpPr txBox="1"/>
          <p:nvPr/>
        </p:nvSpPr>
        <p:spPr>
          <a:xfrm>
            <a:off x="553384" y="1063860"/>
            <a:ext cx="11354937" cy="400110"/>
          </a:xfrm>
          <a:prstGeom prst="rect">
            <a:avLst/>
          </a:prstGeom>
          <a:noFill/>
        </p:spPr>
        <p:txBody>
          <a:bodyPr wrap="square" rtlCol="0">
            <a:spAutoFit/>
          </a:bodyPr>
          <a:lstStyle/>
          <a:p>
            <a:pPr algn="ctr">
              <a:spcAft>
                <a:spcPts val="600"/>
              </a:spcAft>
            </a:pPr>
            <a:r>
              <a:rPr lang="en-US" sz="2000" b="1" dirty="0"/>
              <a:t>MENVIPRO - 2022</a:t>
            </a:r>
            <a:endParaRPr lang="ka-GE" sz="2000" b="1" dirty="0"/>
          </a:p>
        </p:txBody>
      </p:sp>
    </p:spTree>
    <p:extLst>
      <p:ext uri="{BB962C8B-B14F-4D97-AF65-F5344CB8AC3E}">
        <p14:creationId xmlns:p14="http://schemas.microsoft.com/office/powerpoint/2010/main" val="4219541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Components of GIS</a:t>
            </a:r>
          </a:p>
        </p:txBody>
      </p:sp>
      <p:pic>
        <p:nvPicPr>
          <p:cNvPr id="5" name="Picture 2" descr="Elements of Geographic Information Systems [own elaboration]. | Download  Scientific Diagram">
            <a:extLst>
              <a:ext uri="{FF2B5EF4-FFF2-40B4-BE49-F238E27FC236}">
                <a16:creationId xmlns:a16="http://schemas.microsoft.com/office/drawing/2014/main" id="{490766D4-F44B-47A7-8B5C-C79258147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6937" y="1690688"/>
            <a:ext cx="5558125" cy="4740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10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GIS for environmental monitoring</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706120" y="1690688"/>
            <a:ext cx="8529320" cy="3958272"/>
          </a:xfrm>
        </p:spPr>
        <p:txBody>
          <a:bodyPr>
            <a:normAutofit/>
          </a:bodyPr>
          <a:lstStyle/>
          <a:p>
            <a:r>
              <a:rPr lang="en-US" dirty="0"/>
              <a:t>Distribution of forest / plan tree planting</a:t>
            </a:r>
          </a:p>
          <a:p>
            <a:r>
              <a:rPr lang="en-US" dirty="0"/>
              <a:t>Manage conservation areas / conservation strategy</a:t>
            </a:r>
          </a:p>
          <a:p>
            <a:r>
              <a:rPr lang="en-US" dirty="0"/>
              <a:t>Analyze water resources to solve water issues</a:t>
            </a:r>
          </a:p>
          <a:p>
            <a:r>
              <a:rPr lang="en-US" dirty="0"/>
              <a:t>Monitor and track animals and plants</a:t>
            </a:r>
          </a:p>
          <a:p>
            <a:r>
              <a:rPr lang="en-US" dirty="0"/>
              <a:t>Predict Wildlife Movement</a:t>
            </a:r>
          </a:p>
          <a:p>
            <a:r>
              <a:rPr lang="en-US" dirty="0"/>
              <a:t>Monitor air quality</a:t>
            </a:r>
          </a:p>
          <a:p>
            <a:r>
              <a:rPr lang="en-US" dirty="0"/>
              <a:t>….</a:t>
            </a:r>
          </a:p>
          <a:p>
            <a:pPr marL="0" indent="0">
              <a:buNone/>
            </a:pPr>
            <a:endParaRPr lang="en-US" dirty="0"/>
          </a:p>
        </p:txBody>
      </p:sp>
      <p:pic>
        <p:nvPicPr>
          <p:cNvPr id="1030" name="Picture 6" descr="Air Quality Maps - what to know before you use - RADICAL">
            <a:extLst>
              <a:ext uri="{FF2B5EF4-FFF2-40B4-BE49-F238E27FC236}">
                <a16:creationId xmlns:a16="http://schemas.microsoft.com/office/drawing/2014/main" id="{44047897-C8B5-48D1-AD31-AD88A64DD7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5040" y="3878579"/>
            <a:ext cx="5681668" cy="257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169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GIS projects in Georgia</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706120" y="1690688"/>
            <a:ext cx="5516880" cy="3958272"/>
          </a:xfrm>
        </p:spPr>
        <p:txBody>
          <a:bodyPr>
            <a:normAutofit lnSpcReduction="10000"/>
          </a:bodyPr>
          <a:lstStyle/>
          <a:p>
            <a:r>
              <a:rPr lang="en-US" dirty="0"/>
              <a:t>Geology</a:t>
            </a:r>
          </a:p>
          <a:p>
            <a:r>
              <a:rPr lang="en-US" dirty="0"/>
              <a:t>Tectonic Analysis</a:t>
            </a:r>
            <a:endParaRPr lang="ka-GE" dirty="0"/>
          </a:p>
          <a:p>
            <a:r>
              <a:rPr lang="en-US" dirty="0"/>
              <a:t>Forests and Wildlife</a:t>
            </a:r>
          </a:p>
          <a:p>
            <a:r>
              <a:rPr lang="en-US" dirty="0"/>
              <a:t>Protected Areas</a:t>
            </a:r>
          </a:p>
          <a:p>
            <a:r>
              <a:rPr lang="en-US" dirty="0"/>
              <a:t>Infrastructure planning</a:t>
            </a:r>
            <a:endParaRPr lang="ka-GE" dirty="0"/>
          </a:p>
          <a:p>
            <a:r>
              <a:rPr lang="en-US" dirty="0"/>
              <a:t>Flooding monitoring and predictions</a:t>
            </a:r>
          </a:p>
          <a:p>
            <a:r>
              <a:rPr lang="en-US" dirty="0"/>
              <a:t>Development of eco and sustainable tourism</a:t>
            </a:r>
          </a:p>
          <a:p>
            <a:endParaRPr lang="en-US" dirty="0"/>
          </a:p>
          <a:p>
            <a:endParaRPr lang="en-US" dirty="0"/>
          </a:p>
          <a:p>
            <a:pPr marL="0" indent="0">
              <a:buNone/>
            </a:pPr>
            <a:endParaRPr lang="en-US" dirty="0"/>
          </a:p>
        </p:txBody>
      </p:sp>
      <p:pic>
        <p:nvPicPr>
          <p:cNvPr id="2050" name="Picture 2" descr="D1 - Nationally designated protected areas of Georgia — ENI SEIS II East">
            <a:extLst>
              <a:ext uri="{FF2B5EF4-FFF2-40B4-BE49-F238E27FC236}">
                <a16:creationId xmlns:a16="http://schemas.microsoft.com/office/drawing/2014/main" id="{BB3E7F1A-44B8-4E8F-8751-F56DA5917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494" y="1817688"/>
            <a:ext cx="6364386" cy="370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15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Geological map of Georgia</a:t>
            </a:r>
          </a:p>
        </p:txBody>
      </p:sp>
      <p:pic>
        <p:nvPicPr>
          <p:cNvPr id="8" name="Picture 4">
            <a:extLst>
              <a:ext uri="{FF2B5EF4-FFF2-40B4-BE49-F238E27FC236}">
                <a16:creationId xmlns:a16="http://schemas.microsoft.com/office/drawing/2014/main" id="{48C5A9AE-E46D-417F-8A8E-7D974FE3F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966" t="20839" r="4477" b="17453"/>
          <a:stretch>
            <a:fillRect/>
          </a:stretch>
        </p:blipFill>
        <p:spPr bwMode="hidden">
          <a:xfrm>
            <a:off x="2611120" y="1567004"/>
            <a:ext cx="7208592" cy="492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705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Tectonic map of Georgia</a:t>
            </a:r>
          </a:p>
        </p:txBody>
      </p:sp>
      <p:pic>
        <p:nvPicPr>
          <p:cNvPr id="5" name="Picture 3">
            <a:extLst>
              <a:ext uri="{FF2B5EF4-FFF2-40B4-BE49-F238E27FC236}">
                <a16:creationId xmlns:a16="http://schemas.microsoft.com/office/drawing/2014/main" id="{50454BB4-3345-4512-930C-BC5DE36CB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hidden">
          <a:xfrm>
            <a:off x="2782865" y="1413911"/>
            <a:ext cx="6626269" cy="517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1579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Map of </a:t>
            </a:r>
            <a:r>
              <a:rPr lang="en-US" b="1" dirty="0" err="1">
                <a:latin typeface="+mn-lt"/>
              </a:rPr>
              <a:t>Kolkheti</a:t>
            </a:r>
            <a:r>
              <a:rPr lang="en-US" b="1" dirty="0">
                <a:latin typeface="+mn-lt"/>
              </a:rPr>
              <a:t> National Park</a:t>
            </a:r>
          </a:p>
        </p:txBody>
      </p:sp>
      <p:pic>
        <p:nvPicPr>
          <p:cNvPr id="6" name="Picture 13">
            <a:extLst>
              <a:ext uri="{FF2B5EF4-FFF2-40B4-BE49-F238E27FC236}">
                <a16:creationId xmlns:a16="http://schemas.microsoft.com/office/drawing/2014/main" id="{CEDC6B94-863C-4932-B317-BE217485C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822" y="1690688"/>
            <a:ext cx="7367668" cy="488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12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Drainage system</a:t>
            </a:r>
          </a:p>
        </p:txBody>
      </p:sp>
      <p:pic>
        <p:nvPicPr>
          <p:cNvPr id="5" name="Picture 4">
            <a:extLst>
              <a:ext uri="{FF2B5EF4-FFF2-40B4-BE49-F238E27FC236}">
                <a16:creationId xmlns:a16="http://schemas.microsoft.com/office/drawing/2014/main" id="{9FCCDE6B-82BB-471B-969E-A1984BBA8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875" y="1456069"/>
            <a:ext cx="6596249" cy="515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3402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Air Pollution and Quality Maps</a:t>
            </a:r>
          </a:p>
        </p:txBody>
      </p:sp>
      <p:pic>
        <p:nvPicPr>
          <p:cNvPr id="6" name="Picture 5" descr="dadebiti_ionebi_1">
            <a:extLst>
              <a:ext uri="{FF2B5EF4-FFF2-40B4-BE49-F238E27FC236}">
                <a16:creationId xmlns:a16="http://schemas.microsoft.com/office/drawing/2014/main" id="{2449BFBE-188F-42ED-BD7C-BE3F698AD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438" r="20313"/>
          <a:stretch>
            <a:fillRect/>
          </a:stretch>
        </p:blipFill>
        <p:spPr bwMode="auto">
          <a:xfrm>
            <a:off x="2196670" y="1688849"/>
            <a:ext cx="3582036" cy="48040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adebiti_ionebi_2">
            <a:extLst>
              <a:ext uri="{FF2B5EF4-FFF2-40B4-BE49-F238E27FC236}">
                <a16:creationId xmlns:a16="http://schemas.microsoft.com/office/drawing/2014/main" id="{74FE88BE-86C9-4329-8B5B-7327978FE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845" r="20642"/>
          <a:stretch>
            <a:fillRect/>
          </a:stretch>
        </p:blipFill>
        <p:spPr bwMode="auto">
          <a:xfrm>
            <a:off x="6422756" y="1688849"/>
            <a:ext cx="3598179" cy="480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15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Floods 3D modeling in Tbilisi (Vere River)</a:t>
            </a:r>
          </a:p>
        </p:txBody>
      </p:sp>
      <p:pic>
        <p:nvPicPr>
          <p:cNvPr id="8" name="Picture 2" descr="water_1">
            <a:extLst>
              <a:ext uri="{FF2B5EF4-FFF2-40B4-BE49-F238E27FC236}">
                <a16:creationId xmlns:a16="http://schemas.microsoft.com/office/drawing/2014/main" id="{76F0656C-E0B7-440A-BAD0-C04597BF2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59" y="1877670"/>
            <a:ext cx="5724402" cy="44733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ater_2">
            <a:extLst>
              <a:ext uri="{FF2B5EF4-FFF2-40B4-BE49-F238E27FC236}">
                <a16:creationId xmlns:a16="http://schemas.microsoft.com/office/drawing/2014/main" id="{BB3C4E5E-9692-48D7-A4CE-FDA9E9FB2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371" y="1884275"/>
            <a:ext cx="5723458" cy="4471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945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GIS in The University of Georgia</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721360" y="1538288"/>
            <a:ext cx="7472680" cy="4638992"/>
          </a:xfrm>
        </p:spPr>
        <p:txBody>
          <a:bodyPr>
            <a:normAutofit fontScale="70000" lnSpcReduction="20000"/>
          </a:bodyPr>
          <a:lstStyle/>
          <a:p>
            <a:r>
              <a:rPr lang="en-US" dirty="0"/>
              <a:t>GIS course is included in bachelors and master programs</a:t>
            </a:r>
          </a:p>
          <a:p>
            <a:pPr lvl="1"/>
            <a:r>
              <a:rPr lang="en-US" dirty="0"/>
              <a:t>Informatics</a:t>
            </a:r>
          </a:p>
          <a:p>
            <a:pPr lvl="1"/>
            <a:r>
              <a:rPr lang="en-US" dirty="0"/>
              <a:t>History</a:t>
            </a:r>
          </a:p>
          <a:p>
            <a:pPr lvl="1"/>
            <a:r>
              <a:rPr lang="en-US" dirty="0"/>
              <a:t>Archeology</a:t>
            </a:r>
          </a:p>
          <a:p>
            <a:pPr lvl="1"/>
            <a:r>
              <a:rPr lang="en-US" dirty="0"/>
              <a:t>Architecture</a:t>
            </a:r>
          </a:p>
          <a:p>
            <a:pPr lvl="1"/>
            <a:r>
              <a:rPr lang="en-US" dirty="0"/>
              <a:t>Healthcare</a:t>
            </a:r>
          </a:p>
          <a:p>
            <a:r>
              <a:rPr lang="en-US" dirty="0"/>
              <a:t>GIS in tourism course is included in bachelors program of tourism direction</a:t>
            </a:r>
          </a:p>
          <a:p>
            <a:r>
              <a:rPr lang="en-US" dirty="0"/>
              <a:t>Students learn to MapInfo and Arc GIS</a:t>
            </a:r>
          </a:p>
          <a:p>
            <a:pPr lvl="1"/>
            <a:r>
              <a:rPr lang="en-US" dirty="0"/>
              <a:t>Collect data</a:t>
            </a:r>
          </a:p>
          <a:p>
            <a:pPr lvl="1"/>
            <a:r>
              <a:rPr lang="en-US" dirty="0"/>
              <a:t>Create different types of maps</a:t>
            </a:r>
          </a:p>
          <a:p>
            <a:pPr lvl="1"/>
            <a:r>
              <a:rPr lang="en-US" dirty="0"/>
              <a:t>Analyze the maps and define strategy</a:t>
            </a:r>
          </a:p>
          <a:p>
            <a:pPr lvl="1"/>
            <a:r>
              <a:rPr lang="en-US" dirty="0"/>
              <a:t>Solve spatial analytical problems</a:t>
            </a:r>
          </a:p>
          <a:p>
            <a:pPr lvl="1"/>
            <a:endParaRPr lang="en-US" dirty="0"/>
          </a:p>
          <a:p>
            <a:r>
              <a:rPr lang="en-US" dirty="0" err="1"/>
              <a:t>Silknet</a:t>
            </a:r>
            <a:r>
              <a:rPr lang="en-US" dirty="0"/>
              <a:t> GIS group was staffed by students of UG in 2010</a:t>
            </a:r>
          </a:p>
          <a:p>
            <a:r>
              <a:rPr lang="en-US" dirty="0"/>
              <a:t>Team created inventory and planning GIS for underground and over ground communications in entire Georgia.</a:t>
            </a:r>
          </a:p>
        </p:txBody>
      </p:sp>
      <p:pic>
        <p:nvPicPr>
          <p:cNvPr id="5" name="Picture 4">
            <a:extLst>
              <a:ext uri="{FF2B5EF4-FFF2-40B4-BE49-F238E27FC236}">
                <a16:creationId xmlns:a16="http://schemas.microsoft.com/office/drawing/2014/main" id="{3B13F00E-65D6-4E18-B8C6-C47202658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8920" y="2270701"/>
            <a:ext cx="2331720" cy="2316596"/>
          </a:xfrm>
          <a:prstGeom prst="rect">
            <a:avLst/>
          </a:prstGeom>
        </p:spPr>
      </p:pic>
    </p:spTree>
    <p:extLst>
      <p:ext uri="{BB962C8B-B14F-4D97-AF65-F5344CB8AC3E}">
        <p14:creationId xmlns:p14="http://schemas.microsoft.com/office/powerpoint/2010/main" val="3288113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B21534-994F-433D-B822-6D5F5BD942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8967" y="3027471"/>
            <a:ext cx="5145510" cy="3429000"/>
          </a:xfrm>
          <a:prstGeom prst="rect">
            <a:avLst/>
          </a:prstGeom>
        </p:spPr>
      </p:pic>
      <p:pic>
        <p:nvPicPr>
          <p:cNvPr id="14" name="Picture 13">
            <a:extLst>
              <a:ext uri="{FF2B5EF4-FFF2-40B4-BE49-F238E27FC236}">
                <a16:creationId xmlns:a16="http://schemas.microsoft.com/office/drawing/2014/main" id="{CD57C26C-6953-40BD-B7BD-8EE665E801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8532" y="1714500"/>
            <a:ext cx="5145510" cy="3429000"/>
          </a:xfrm>
          <a:prstGeom prst="rect">
            <a:avLst/>
          </a:prstGeom>
        </p:spPr>
      </p:pic>
      <p:pic>
        <p:nvPicPr>
          <p:cNvPr id="10" name="Picture 9">
            <a:extLst>
              <a:ext uri="{FF2B5EF4-FFF2-40B4-BE49-F238E27FC236}">
                <a16:creationId xmlns:a16="http://schemas.microsoft.com/office/drawing/2014/main" id="{BA9F64B3-3CD4-49AB-A805-19D4D28B0B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203" y="421849"/>
            <a:ext cx="5121494" cy="3429000"/>
          </a:xfrm>
          <a:prstGeom prst="rect">
            <a:avLst/>
          </a:prstGeom>
        </p:spPr>
      </p:pic>
    </p:spTree>
    <p:extLst>
      <p:ext uri="{BB962C8B-B14F-4D97-AF65-F5344CB8AC3E}">
        <p14:creationId xmlns:p14="http://schemas.microsoft.com/office/powerpoint/2010/main" val="1533640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Bachelors Thesis</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721360" y="1538288"/>
            <a:ext cx="4014981" cy="732413"/>
          </a:xfrm>
        </p:spPr>
        <p:txBody>
          <a:bodyPr>
            <a:normAutofit fontScale="70000" lnSpcReduction="20000"/>
          </a:bodyPr>
          <a:lstStyle/>
          <a:p>
            <a:pPr>
              <a:lnSpc>
                <a:spcPct val="120000"/>
              </a:lnSpc>
            </a:pPr>
            <a:r>
              <a:rPr lang="en-US" dirty="0"/>
              <a:t>Dynamics of green cover change in Tbilisi 1995-2015</a:t>
            </a:r>
          </a:p>
        </p:txBody>
      </p:sp>
      <p:pic>
        <p:nvPicPr>
          <p:cNvPr id="6" name="Content Placeholder 3">
            <a:extLst>
              <a:ext uri="{FF2B5EF4-FFF2-40B4-BE49-F238E27FC236}">
                <a16:creationId xmlns:a16="http://schemas.microsoft.com/office/drawing/2014/main" id="{34BB339B-9BCB-4229-9D70-296EA493B0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360" y="3013786"/>
            <a:ext cx="5006899" cy="2690391"/>
          </a:xfrm>
          <a:prstGeom prst="rect">
            <a:avLst/>
          </a:prstGeom>
        </p:spPr>
      </p:pic>
      <p:pic>
        <p:nvPicPr>
          <p:cNvPr id="7" name="Picture 6">
            <a:extLst>
              <a:ext uri="{FF2B5EF4-FFF2-40B4-BE49-F238E27FC236}">
                <a16:creationId xmlns:a16="http://schemas.microsoft.com/office/drawing/2014/main" id="{E4448C11-774D-498C-9DF9-6A82D170B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6859" y="1027906"/>
            <a:ext cx="4998536" cy="2805400"/>
          </a:xfrm>
          <a:prstGeom prst="rect">
            <a:avLst/>
          </a:prstGeom>
        </p:spPr>
      </p:pic>
      <p:pic>
        <p:nvPicPr>
          <p:cNvPr id="8" name="Picture 7">
            <a:extLst>
              <a:ext uri="{FF2B5EF4-FFF2-40B4-BE49-F238E27FC236}">
                <a16:creationId xmlns:a16="http://schemas.microsoft.com/office/drawing/2014/main" id="{C1EB3316-3DD1-40CD-A080-C0D7EC38E9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5526" y="3928186"/>
            <a:ext cx="5019869" cy="2696970"/>
          </a:xfrm>
          <a:prstGeom prst="rect">
            <a:avLst/>
          </a:prstGeom>
        </p:spPr>
      </p:pic>
    </p:spTree>
    <p:extLst>
      <p:ext uri="{BB962C8B-B14F-4D97-AF65-F5344CB8AC3E}">
        <p14:creationId xmlns:p14="http://schemas.microsoft.com/office/powerpoint/2010/main" val="344019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Bachelors Thesis</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721360" y="1538288"/>
            <a:ext cx="4014981" cy="732413"/>
          </a:xfrm>
        </p:spPr>
        <p:txBody>
          <a:bodyPr>
            <a:normAutofit/>
          </a:bodyPr>
          <a:lstStyle/>
          <a:p>
            <a:pPr>
              <a:lnSpc>
                <a:spcPct val="120000"/>
              </a:lnSpc>
            </a:pPr>
            <a:r>
              <a:rPr lang="en-US" dirty="0"/>
              <a:t>Creation of vector maps</a:t>
            </a:r>
          </a:p>
        </p:txBody>
      </p:sp>
      <p:pic>
        <p:nvPicPr>
          <p:cNvPr id="9" name="Picture 8">
            <a:extLst>
              <a:ext uri="{FF2B5EF4-FFF2-40B4-BE49-F238E27FC236}">
                <a16:creationId xmlns:a16="http://schemas.microsoft.com/office/drawing/2014/main" id="{EB2042EC-428B-4CBB-9577-62B627229CC5}"/>
              </a:ext>
            </a:extLst>
          </p:cNvPr>
          <p:cNvPicPr>
            <a:picLocks noChangeAspect="1"/>
          </p:cNvPicPr>
          <p:nvPr/>
        </p:nvPicPr>
        <p:blipFill>
          <a:blip r:embed="rId3"/>
          <a:stretch>
            <a:fillRect/>
          </a:stretch>
        </p:blipFill>
        <p:spPr>
          <a:xfrm>
            <a:off x="938913" y="2384664"/>
            <a:ext cx="4410462" cy="2426156"/>
          </a:xfrm>
          <a:prstGeom prst="rect">
            <a:avLst/>
          </a:prstGeom>
        </p:spPr>
      </p:pic>
      <p:pic>
        <p:nvPicPr>
          <p:cNvPr id="10" name="Picture 9">
            <a:extLst>
              <a:ext uri="{FF2B5EF4-FFF2-40B4-BE49-F238E27FC236}">
                <a16:creationId xmlns:a16="http://schemas.microsoft.com/office/drawing/2014/main" id="{532A6186-0DE0-42F6-A230-E61234D9B9DC}"/>
              </a:ext>
            </a:extLst>
          </p:cNvPr>
          <p:cNvPicPr>
            <a:picLocks noChangeAspect="1"/>
          </p:cNvPicPr>
          <p:nvPr/>
        </p:nvPicPr>
        <p:blipFill>
          <a:blip r:embed="rId4"/>
          <a:stretch>
            <a:fillRect/>
          </a:stretch>
        </p:blipFill>
        <p:spPr>
          <a:xfrm>
            <a:off x="6225540" y="4162664"/>
            <a:ext cx="4661586" cy="2427179"/>
          </a:xfrm>
          <a:prstGeom prst="rect">
            <a:avLst/>
          </a:prstGeom>
        </p:spPr>
      </p:pic>
      <p:pic>
        <p:nvPicPr>
          <p:cNvPr id="11" name="Picture 10">
            <a:extLst>
              <a:ext uri="{FF2B5EF4-FFF2-40B4-BE49-F238E27FC236}">
                <a16:creationId xmlns:a16="http://schemas.microsoft.com/office/drawing/2014/main" id="{D0DC24A9-B178-403B-91AF-E8ABCADA10A7}"/>
              </a:ext>
            </a:extLst>
          </p:cNvPr>
          <p:cNvPicPr>
            <a:picLocks noChangeAspect="1"/>
          </p:cNvPicPr>
          <p:nvPr/>
        </p:nvPicPr>
        <p:blipFill>
          <a:blip r:embed="rId5"/>
          <a:stretch>
            <a:fillRect/>
          </a:stretch>
        </p:blipFill>
        <p:spPr>
          <a:xfrm>
            <a:off x="6488671" y="1455887"/>
            <a:ext cx="5057775" cy="2314575"/>
          </a:xfrm>
          <a:prstGeom prst="rect">
            <a:avLst/>
          </a:prstGeom>
        </p:spPr>
      </p:pic>
    </p:spTree>
    <p:extLst>
      <p:ext uri="{BB962C8B-B14F-4D97-AF65-F5344CB8AC3E}">
        <p14:creationId xmlns:p14="http://schemas.microsoft.com/office/powerpoint/2010/main" val="2431145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Bachelors Thesis</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721360" y="1538288"/>
            <a:ext cx="4014981" cy="732413"/>
          </a:xfrm>
        </p:spPr>
        <p:txBody>
          <a:bodyPr>
            <a:normAutofit fontScale="92500"/>
          </a:bodyPr>
          <a:lstStyle/>
          <a:p>
            <a:pPr>
              <a:lnSpc>
                <a:spcPct val="120000"/>
              </a:lnSpc>
            </a:pPr>
            <a:r>
              <a:rPr lang="en-US" dirty="0"/>
              <a:t>Vector map of green cover</a:t>
            </a:r>
          </a:p>
        </p:txBody>
      </p:sp>
      <p:pic>
        <p:nvPicPr>
          <p:cNvPr id="8" name="Content Placeholder 3">
            <a:extLst>
              <a:ext uri="{FF2B5EF4-FFF2-40B4-BE49-F238E27FC236}">
                <a16:creationId xmlns:a16="http://schemas.microsoft.com/office/drawing/2014/main" id="{98F67FDA-EB31-4093-BB59-ED7C2F658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280" y="2103483"/>
            <a:ext cx="8429202" cy="4553080"/>
          </a:xfrm>
          <a:prstGeom prst="rect">
            <a:avLst/>
          </a:prstGeom>
        </p:spPr>
      </p:pic>
    </p:spTree>
    <p:extLst>
      <p:ext uri="{BB962C8B-B14F-4D97-AF65-F5344CB8AC3E}">
        <p14:creationId xmlns:p14="http://schemas.microsoft.com/office/powerpoint/2010/main" val="617826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Bachelors Thesis</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721360" y="1538288"/>
            <a:ext cx="5821680" cy="732413"/>
          </a:xfrm>
        </p:spPr>
        <p:txBody>
          <a:bodyPr>
            <a:normAutofit fontScale="70000" lnSpcReduction="20000"/>
          </a:bodyPr>
          <a:lstStyle/>
          <a:p>
            <a:pPr>
              <a:lnSpc>
                <a:spcPct val="120000"/>
              </a:lnSpc>
            </a:pPr>
            <a:r>
              <a:rPr lang="en-US" dirty="0"/>
              <a:t>Dynamics of green cover change in Tbilisi 1995-2015</a:t>
            </a:r>
          </a:p>
          <a:p>
            <a:pPr>
              <a:lnSpc>
                <a:spcPct val="120000"/>
              </a:lnSpc>
            </a:pPr>
            <a:endParaRPr lang="en-US" dirty="0"/>
          </a:p>
        </p:txBody>
      </p:sp>
      <p:graphicFrame>
        <p:nvGraphicFramePr>
          <p:cNvPr id="6" name="Chart 5">
            <a:extLst>
              <a:ext uri="{FF2B5EF4-FFF2-40B4-BE49-F238E27FC236}">
                <a16:creationId xmlns:a16="http://schemas.microsoft.com/office/drawing/2014/main" id="{C64A07EA-A243-46F3-A608-E1201D74D80A}"/>
              </a:ext>
            </a:extLst>
          </p:cNvPr>
          <p:cNvGraphicFramePr/>
          <p:nvPr>
            <p:extLst>
              <p:ext uri="{D42A27DB-BD31-4B8C-83A1-F6EECF244321}">
                <p14:modId xmlns:p14="http://schemas.microsoft.com/office/powerpoint/2010/main" val="1409946540"/>
              </p:ext>
            </p:extLst>
          </p:nvPr>
        </p:nvGraphicFramePr>
        <p:xfrm>
          <a:off x="1056914" y="2349535"/>
          <a:ext cx="10078171" cy="42710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6097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GIS in eco and sustainable tourism</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487680" y="1842055"/>
            <a:ext cx="5735320" cy="3381217"/>
          </a:xfrm>
        </p:spPr>
        <p:txBody>
          <a:bodyPr>
            <a:normAutofit fontScale="70000" lnSpcReduction="20000"/>
          </a:bodyPr>
          <a:lstStyle/>
          <a:p>
            <a:pPr>
              <a:lnSpc>
                <a:spcPct val="120000"/>
              </a:lnSpc>
            </a:pPr>
            <a:r>
              <a:rPr lang="en-US" dirty="0"/>
              <a:t>The project which became a start up </a:t>
            </a:r>
            <a:r>
              <a:rPr lang="en-US" dirty="0" err="1"/>
              <a:t>Biliki</a:t>
            </a:r>
            <a:r>
              <a:rPr lang="en-US" dirty="0"/>
              <a:t> App</a:t>
            </a:r>
          </a:p>
          <a:p>
            <a:pPr>
              <a:lnSpc>
                <a:spcPct val="120000"/>
              </a:lnSpc>
            </a:pPr>
            <a:r>
              <a:rPr lang="en-US" dirty="0"/>
              <a:t>Analysis of more than 3000 natural and cultural resources of Georgia</a:t>
            </a:r>
          </a:p>
          <a:p>
            <a:pPr>
              <a:lnSpc>
                <a:spcPct val="120000"/>
              </a:lnSpc>
            </a:pPr>
            <a:r>
              <a:rPr lang="en-US" dirty="0"/>
              <a:t>Creation of more than 100 tours</a:t>
            </a:r>
          </a:p>
          <a:p>
            <a:pPr>
              <a:lnSpc>
                <a:spcPct val="120000"/>
              </a:lnSpc>
            </a:pPr>
            <a:r>
              <a:rPr lang="en-US" dirty="0"/>
              <a:t>Covering National parks of Georgia</a:t>
            </a:r>
          </a:p>
          <a:p>
            <a:pPr>
              <a:lnSpc>
                <a:spcPct val="120000"/>
              </a:lnSpc>
            </a:pPr>
            <a:r>
              <a:rPr lang="en-US" dirty="0"/>
              <a:t>Supports local SME, Hiking Clubs and Travel Guides</a:t>
            </a:r>
          </a:p>
          <a:p>
            <a:pPr>
              <a:lnSpc>
                <a:spcPct val="120000"/>
              </a:lnSpc>
            </a:pPr>
            <a:r>
              <a:rPr lang="en-US" dirty="0"/>
              <a:t>Promotes Georgia through the trails</a:t>
            </a:r>
          </a:p>
          <a:p>
            <a:pPr>
              <a:lnSpc>
                <a:spcPct val="120000"/>
              </a:lnSpc>
            </a:pPr>
            <a:endParaRPr lang="en-US" dirty="0"/>
          </a:p>
        </p:txBody>
      </p:sp>
      <p:pic>
        <p:nvPicPr>
          <p:cNvPr id="7" name="Picture 6">
            <a:extLst>
              <a:ext uri="{FF2B5EF4-FFF2-40B4-BE49-F238E27FC236}">
                <a16:creationId xmlns:a16="http://schemas.microsoft.com/office/drawing/2014/main" id="{24A00265-13C2-465F-B87C-B52A4108C2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201" r="17775"/>
          <a:stretch/>
        </p:blipFill>
        <p:spPr>
          <a:xfrm>
            <a:off x="6710680" y="1802448"/>
            <a:ext cx="4643120" cy="4038796"/>
          </a:xfrm>
          <a:prstGeom prst="rect">
            <a:avLst/>
          </a:prstGeom>
        </p:spPr>
      </p:pic>
    </p:spTree>
    <p:extLst>
      <p:ext uri="{BB962C8B-B14F-4D97-AF65-F5344CB8AC3E}">
        <p14:creationId xmlns:p14="http://schemas.microsoft.com/office/powerpoint/2010/main" val="3910501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a:xfrm>
            <a:off x="838200" y="526776"/>
            <a:ext cx="10515600" cy="814518"/>
          </a:xfrm>
        </p:spPr>
        <p:txBody>
          <a:bodyPr/>
          <a:lstStyle/>
          <a:p>
            <a:r>
              <a:rPr lang="en-US" b="1" dirty="0">
                <a:latin typeface="+mn-lt"/>
              </a:rPr>
              <a:t>Tourism GIS Layers</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1212577" y="1278949"/>
            <a:ext cx="5070131" cy="465010"/>
          </a:xfrm>
        </p:spPr>
        <p:txBody>
          <a:bodyPr>
            <a:normAutofit/>
          </a:bodyPr>
          <a:lstStyle/>
          <a:p>
            <a:pPr marL="0" indent="0" algn="ctr">
              <a:lnSpc>
                <a:spcPct val="120000"/>
              </a:lnSpc>
              <a:buNone/>
            </a:pPr>
            <a:r>
              <a:rPr lang="en-US" sz="2000" dirty="0"/>
              <a:t>More than 3000 touristic objects in 50 layers</a:t>
            </a:r>
          </a:p>
          <a:p>
            <a:pPr marL="0" indent="0" algn="ctr">
              <a:lnSpc>
                <a:spcPct val="120000"/>
              </a:lnSpc>
              <a:buNone/>
            </a:pPr>
            <a:endParaRPr lang="en-US" sz="2000" dirty="0"/>
          </a:p>
        </p:txBody>
      </p:sp>
      <p:pic>
        <p:nvPicPr>
          <p:cNvPr id="6" name="Picture 5">
            <a:extLst>
              <a:ext uri="{FF2B5EF4-FFF2-40B4-BE49-F238E27FC236}">
                <a16:creationId xmlns:a16="http://schemas.microsoft.com/office/drawing/2014/main" id="{DDA37C07-AECF-0378-F99E-85F26829C815}"/>
              </a:ext>
            </a:extLst>
          </p:cNvPr>
          <p:cNvPicPr>
            <a:picLocks noChangeAspect="1"/>
          </p:cNvPicPr>
          <p:nvPr/>
        </p:nvPicPr>
        <p:blipFill rotWithShape="1">
          <a:blip r:embed="rId3"/>
          <a:srcRect l="19816" t="25307" r="4869" b="6807"/>
          <a:stretch/>
        </p:blipFill>
        <p:spPr>
          <a:xfrm>
            <a:off x="1212577" y="1743959"/>
            <a:ext cx="9766846" cy="4849544"/>
          </a:xfrm>
          <a:prstGeom prst="rect">
            <a:avLst/>
          </a:prstGeom>
          <a:ln>
            <a:solidFill>
              <a:schemeClr val="bg1">
                <a:lumMod val="65000"/>
              </a:schemeClr>
            </a:solidFill>
          </a:ln>
        </p:spPr>
      </p:pic>
    </p:spTree>
    <p:extLst>
      <p:ext uri="{BB962C8B-B14F-4D97-AF65-F5344CB8AC3E}">
        <p14:creationId xmlns:p14="http://schemas.microsoft.com/office/powerpoint/2010/main" val="1512098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Mobile marketplace </a:t>
            </a:r>
            <a:r>
              <a:rPr lang="en-US" b="1" dirty="0" err="1">
                <a:latin typeface="+mn-lt"/>
              </a:rPr>
              <a:t>Biliki</a:t>
            </a:r>
            <a:endParaRPr lang="en-US" b="1" dirty="0">
              <a:latin typeface="+mn-lt"/>
            </a:endParaRPr>
          </a:p>
        </p:txBody>
      </p:sp>
      <p:pic>
        <p:nvPicPr>
          <p:cNvPr id="23" name="Picture 22">
            <a:extLst>
              <a:ext uri="{FF2B5EF4-FFF2-40B4-BE49-F238E27FC236}">
                <a16:creationId xmlns:a16="http://schemas.microsoft.com/office/drawing/2014/main" id="{D68A5EC4-4F52-40C0-B14B-F1886540D8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613" y="1899914"/>
            <a:ext cx="2074956" cy="4490726"/>
          </a:xfrm>
          <a:prstGeom prst="rect">
            <a:avLst/>
          </a:prstGeom>
        </p:spPr>
      </p:pic>
      <p:pic>
        <p:nvPicPr>
          <p:cNvPr id="25" name="Picture 24">
            <a:extLst>
              <a:ext uri="{FF2B5EF4-FFF2-40B4-BE49-F238E27FC236}">
                <a16:creationId xmlns:a16="http://schemas.microsoft.com/office/drawing/2014/main" id="{988B4F3E-4E40-41DF-8DBF-3FC0A3E5C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3569" y="1899918"/>
            <a:ext cx="2074954" cy="4490722"/>
          </a:xfrm>
          <a:prstGeom prst="rect">
            <a:avLst/>
          </a:prstGeom>
        </p:spPr>
      </p:pic>
      <p:pic>
        <p:nvPicPr>
          <p:cNvPr id="27" name="Picture 26">
            <a:extLst>
              <a:ext uri="{FF2B5EF4-FFF2-40B4-BE49-F238E27FC236}">
                <a16:creationId xmlns:a16="http://schemas.microsoft.com/office/drawing/2014/main" id="{412CB372-F371-4D96-A741-7281A10F27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8523" y="1899914"/>
            <a:ext cx="2074954" cy="4490722"/>
          </a:xfrm>
          <a:prstGeom prst="rect">
            <a:avLst/>
          </a:prstGeom>
        </p:spPr>
      </p:pic>
      <p:pic>
        <p:nvPicPr>
          <p:cNvPr id="29" name="Picture 28">
            <a:extLst>
              <a:ext uri="{FF2B5EF4-FFF2-40B4-BE49-F238E27FC236}">
                <a16:creationId xmlns:a16="http://schemas.microsoft.com/office/drawing/2014/main" id="{63FDD26F-BE55-445E-87F5-0BCCEBD1FF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3478" y="1899910"/>
            <a:ext cx="2074953" cy="4490720"/>
          </a:xfrm>
          <a:prstGeom prst="rect">
            <a:avLst/>
          </a:prstGeom>
        </p:spPr>
      </p:pic>
      <p:pic>
        <p:nvPicPr>
          <p:cNvPr id="31" name="Picture 30">
            <a:extLst>
              <a:ext uri="{FF2B5EF4-FFF2-40B4-BE49-F238E27FC236}">
                <a16:creationId xmlns:a16="http://schemas.microsoft.com/office/drawing/2014/main" id="{FA9CE2FA-3AF1-45C2-AF80-95C4753B4D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8431" y="1899909"/>
            <a:ext cx="2074954" cy="4490722"/>
          </a:xfrm>
          <a:prstGeom prst="rect">
            <a:avLst/>
          </a:prstGeom>
        </p:spPr>
      </p:pic>
      <p:pic>
        <p:nvPicPr>
          <p:cNvPr id="37" name="Picture 36">
            <a:extLst>
              <a:ext uri="{FF2B5EF4-FFF2-40B4-BE49-F238E27FC236}">
                <a16:creationId xmlns:a16="http://schemas.microsoft.com/office/drawing/2014/main" id="{FAB02ED5-0F7A-4142-8BA0-FF26E70741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25425" y="365125"/>
            <a:ext cx="1457960" cy="1457960"/>
          </a:xfrm>
          <a:prstGeom prst="rect">
            <a:avLst/>
          </a:prstGeom>
        </p:spPr>
      </p:pic>
    </p:spTree>
    <p:extLst>
      <p:ext uri="{BB962C8B-B14F-4D97-AF65-F5344CB8AC3E}">
        <p14:creationId xmlns:p14="http://schemas.microsoft.com/office/powerpoint/2010/main" val="1099160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Q&amp;A</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487680" y="1842056"/>
            <a:ext cx="10728960" cy="3163082"/>
          </a:xfrm>
        </p:spPr>
        <p:txBody>
          <a:bodyPr>
            <a:normAutofit/>
          </a:bodyPr>
          <a:lstStyle/>
          <a:p>
            <a:pPr>
              <a:lnSpc>
                <a:spcPct val="120000"/>
              </a:lnSpc>
            </a:pPr>
            <a:r>
              <a:rPr lang="en-US" dirty="0"/>
              <a:t>What layers and object would you use to monitor the environment?</a:t>
            </a:r>
          </a:p>
          <a:p>
            <a:pPr>
              <a:lnSpc>
                <a:spcPct val="120000"/>
              </a:lnSpc>
            </a:pPr>
            <a:r>
              <a:rPr lang="en-US" dirty="0"/>
              <a:t>What type of environmental monitoring would you conduct using data about rivers, lakes, reservoirs of Georgia?</a:t>
            </a:r>
          </a:p>
          <a:p>
            <a:pPr>
              <a:lnSpc>
                <a:spcPct val="120000"/>
              </a:lnSpc>
            </a:pPr>
            <a:r>
              <a:rPr lang="en-US" dirty="0"/>
              <a:t>What important information gathered from environmental monitoring can be useful for the tourist while selecting tours.</a:t>
            </a:r>
          </a:p>
          <a:p>
            <a:pPr>
              <a:lnSpc>
                <a:spcPct val="120000"/>
              </a:lnSpc>
            </a:pPr>
            <a:endParaRPr lang="en-US" dirty="0"/>
          </a:p>
        </p:txBody>
      </p:sp>
    </p:spTree>
    <p:extLst>
      <p:ext uri="{BB962C8B-B14F-4D97-AF65-F5344CB8AC3E}">
        <p14:creationId xmlns:p14="http://schemas.microsoft.com/office/powerpoint/2010/main" val="2118086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29477" y="4688316"/>
            <a:ext cx="9333186" cy="845380"/>
          </a:xfrm>
        </p:spPr>
        <p:txBody>
          <a:bodyPr>
            <a:noAutofit/>
          </a:bodyPr>
          <a:lstStyle/>
          <a:p>
            <a:pPr>
              <a:lnSpc>
                <a:spcPct val="100000"/>
              </a:lnSpc>
              <a:spcBef>
                <a:spcPts val="600"/>
              </a:spcBef>
            </a:pPr>
            <a:r>
              <a:rPr lang="en-US" sz="2000" b="1" dirty="0"/>
              <a:t>Prof. Sergo Tsiramua</a:t>
            </a:r>
          </a:p>
          <a:p>
            <a:pPr>
              <a:lnSpc>
                <a:spcPct val="100000"/>
              </a:lnSpc>
              <a:spcBef>
                <a:spcPts val="600"/>
              </a:spcBef>
            </a:pPr>
            <a:r>
              <a:rPr lang="en-US" sz="2000" b="1" dirty="0"/>
              <a:t>George Tsiramua</a:t>
            </a:r>
          </a:p>
          <a:p>
            <a:pPr>
              <a:lnSpc>
                <a:spcPct val="100000"/>
              </a:lnSpc>
              <a:spcBef>
                <a:spcPts val="600"/>
              </a:spcBef>
            </a:pPr>
            <a:endParaRPr lang="en-US" sz="2000" dirty="0"/>
          </a:p>
        </p:txBody>
      </p:sp>
      <p:sp>
        <p:nvSpPr>
          <p:cNvPr id="4" name="TextBox 3"/>
          <p:cNvSpPr txBox="1"/>
          <p:nvPr/>
        </p:nvSpPr>
        <p:spPr>
          <a:xfrm>
            <a:off x="410609" y="539949"/>
            <a:ext cx="11354937" cy="400110"/>
          </a:xfrm>
          <a:prstGeom prst="rect">
            <a:avLst/>
          </a:prstGeom>
          <a:noFill/>
        </p:spPr>
        <p:txBody>
          <a:bodyPr wrap="square" rtlCol="0">
            <a:spAutoFit/>
          </a:bodyPr>
          <a:lstStyle/>
          <a:p>
            <a:pPr algn="ctr">
              <a:spcAft>
                <a:spcPts val="600"/>
              </a:spcAft>
            </a:pPr>
            <a:r>
              <a:rPr lang="en-US" sz="2000" b="1" dirty="0"/>
              <a:t>School of Science and Technologies</a:t>
            </a:r>
            <a:endParaRPr lang="ka-GE" sz="2000" b="1" dirty="0"/>
          </a:p>
        </p:txBody>
      </p:sp>
      <p:sp>
        <p:nvSpPr>
          <p:cNvPr id="5" name="TextBox 4"/>
          <p:cNvSpPr txBox="1"/>
          <p:nvPr/>
        </p:nvSpPr>
        <p:spPr>
          <a:xfrm>
            <a:off x="4743697" y="6390158"/>
            <a:ext cx="2688759" cy="400110"/>
          </a:xfrm>
          <a:prstGeom prst="rect">
            <a:avLst/>
          </a:prstGeom>
          <a:noFill/>
        </p:spPr>
        <p:txBody>
          <a:bodyPr wrap="square" rtlCol="0">
            <a:spAutoFit/>
          </a:bodyPr>
          <a:lstStyle/>
          <a:p>
            <a:pPr algn="ctr"/>
            <a:r>
              <a:rPr lang="en-US" sz="2000" dirty="0"/>
              <a:t>Tbilisi</a:t>
            </a:r>
            <a:r>
              <a:rPr lang="ka-GE" sz="2000" dirty="0"/>
              <a:t> - 2022</a:t>
            </a:r>
            <a:endParaRPr lang="en-GB" sz="2000" dirty="0"/>
          </a:p>
        </p:txBody>
      </p:sp>
      <p:sp>
        <p:nvSpPr>
          <p:cNvPr id="7" name="TextBox 6"/>
          <p:cNvSpPr txBox="1"/>
          <p:nvPr/>
        </p:nvSpPr>
        <p:spPr>
          <a:xfrm>
            <a:off x="410609" y="3329621"/>
            <a:ext cx="11354937" cy="707886"/>
          </a:xfrm>
          <a:prstGeom prst="rect">
            <a:avLst/>
          </a:prstGeom>
          <a:noFill/>
        </p:spPr>
        <p:txBody>
          <a:bodyPr wrap="square" rtlCol="0">
            <a:spAutoFit/>
          </a:bodyPr>
          <a:lstStyle/>
          <a:p>
            <a:pPr algn="ctr"/>
            <a:r>
              <a:rPr lang="en-US" sz="4000" b="1" dirty="0"/>
              <a:t>Thank you for your attention!</a:t>
            </a:r>
          </a:p>
        </p:txBody>
      </p:sp>
      <p:sp>
        <p:nvSpPr>
          <p:cNvPr id="8" name="TextBox 7"/>
          <p:cNvSpPr txBox="1"/>
          <p:nvPr/>
        </p:nvSpPr>
        <p:spPr>
          <a:xfrm>
            <a:off x="410609" y="48842"/>
            <a:ext cx="11354937" cy="461665"/>
          </a:xfrm>
          <a:prstGeom prst="rect">
            <a:avLst/>
          </a:prstGeom>
          <a:noFill/>
        </p:spPr>
        <p:txBody>
          <a:bodyPr wrap="square" rtlCol="0">
            <a:spAutoFit/>
          </a:bodyPr>
          <a:lstStyle/>
          <a:p>
            <a:pPr algn="ctr">
              <a:spcAft>
                <a:spcPts val="600"/>
              </a:spcAft>
            </a:pPr>
            <a:r>
              <a:rPr lang="en-US" sz="2400" b="1" dirty="0"/>
              <a:t>University of Georgia</a:t>
            </a:r>
            <a:endParaRPr lang="ka-GE" sz="2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999" y="1572727"/>
            <a:ext cx="1424153" cy="1486983"/>
          </a:xfrm>
          <a:prstGeom prst="rect">
            <a:avLst/>
          </a:prstGeom>
        </p:spPr>
      </p:pic>
      <p:sp>
        <p:nvSpPr>
          <p:cNvPr id="9" name="TextBox 8">
            <a:extLst>
              <a:ext uri="{FF2B5EF4-FFF2-40B4-BE49-F238E27FC236}">
                <a16:creationId xmlns:a16="http://schemas.microsoft.com/office/drawing/2014/main" id="{D8920630-24EF-64A6-0216-D83BBAE42255}"/>
              </a:ext>
            </a:extLst>
          </p:cNvPr>
          <p:cNvSpPr txBox="1"/>
          <p:nvPr/>
        </p:nvSpPr>
        <p:spPr>
          <a:xfrm>
            <a:off x="543758" y="1009915"/>
            <a:ext cx="11354937" cy="400110"/>
          </a:xfrm>
          <a:prstGeom prst="rect">
            <a:avLst/>
          </a:prstGeom>
          <a:noFill/>
        </p:spPr>
        <p:txBody>
          <a:bodyPr wrap="square" rtlCol="0">
            <a:spAutoFit/>
          </a:bodyPr>
          <a:lstStyle/>
          <a:p>
            <a:pPr algn="ctr">
              <a:spcAft>
                <a:spcPts val="600"/>
              </a:spcAft>
            </a:pPr>
            <a:r>
              <a:rPr lang="en-US" sz="2000" b="1" dirty="0"/>
              <a:t>MENVIPRO - 2022</a:t>
            </a:r>
            <a:endParaRPr lang="ka-GE" sz="2000" b="1" dirty="0"/>
          </a:p>
        </p:txBody>
      </p:sp>
    </p:spTree>
    <p:extLst>
      <p:ext uri="{BB962C8B-B14F-4D97-AF65-F5344CB8AC3E}">
        <p14:creationId xmlns:p14="http://schemas.microsoft.com/office/powerpoint/2010/main" val="2554403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B22BAB-9A36-4D36-994D-F0303B7F9E83}"/>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GIS can help</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838200" y="1601888"/>
            <a:ext cx="10515600" cy="4351338"/>
          </a:xfrm>
        </p:spPr>
        <p:txBody>
          <a:bodyPr>
            <a:normAutofit lnSpcReduction="10000"/>
          </a:bodyPr>
          <a:lstStyle/>
          <a:p>
            <a:r>
              <a:rPr lang="en-US" dirty="0"/>
              <a:t>Monitoring environmental changes</a:t>
            </a:r>
          </a:p>
          <a:p>
            <a:pPr lvl="1"/>
            <a:r>
              <a:rPr lang="en-US" dirty="0"/>
              <a:t>Air quality monitoring</a:t>
            </a:r>
          </a:p>
          <a:p>
            <a:pPr lvl="1"/>
            <a:r>
              <a:rPr lang="en-US" dirty="0"/>
              <a:t>Glacier area</a:t>
            </a:r>
          </a:p>
          <a:p>
            <a:pPr lvl="1"/>
            <a:r>
              <a:rPr lang="en-US" dirty="0"/>
              <a:t>Forest degradation</a:t>
            </a:r>
          </a:p>
          <a:p>
            <a:r>
              <a:rPr lang="en-US" dirty="0"/>
              <a:t>Environmental data analysis and planning</a:t>
            </a:r>
          </a:p>
          <a:p>
            <a:r>
              <a:rPr lang="en-US" dirty="0"/>
              <a:t>Disaster management and prevention</a:t>
            </a:r>
          </a:p>
          <a:p>
            <a:pPr lvl="1"/>
            <a:r>
              <a:rPr lang="en-US" dirty="0"/>
              <a:t>Forest fire management</a:t>
            </a:r>
          </a:p>
          <a:p>
            <a:pPr lvl="1"/>
            <a:r>
              <a:rPr lang="en-US" dirty="0"/>
              <a:t>Landslides prediction and management</a:t>
            </a:r>
          </a:p>
          <a:p>
            <a:r>
              <a:rPr lang="en-US" dirty="0"/>
              <a:t>Managing natural resources</a:t>
            </a:r>
          </a:p>
          <a:p>
            <a:r>
              <a:rPr lang="en-US" dirty="0"/>
              <a:t>Managing eco and sustainable tourism</a:t>
            </a:r>
          </a:p>
        </p:txBody>
      </p:sp>
    </p:spTree>
    <p:extLst>
      <p:ext uri="{BB962C8B-B14F-4D97-AF65-F5344CB8AC3E}">
        <p14:creationId xmlns:p14="http://schemas.microsoft.com/office/powerpoint/2010/main" val="334633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Outline</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838200" y="1825625"/>
            <a:ext cx="10515600" cy="3131386"/>
          </a:xfrm>
        </p:spPr>
        <p:txBody>
          <a:bodyPr>
            <a:normAutofit/>
          </a:bodyPr>
          <a:lstStyle/>
          <a:p>
            <a:pPr marL="514350" indent="-514350">
              <a:buFont typeface="+mj-lt"/>
              <a:buAutoNum type="arabicPeriod"/>
            </a:pPr>
            <a:r>
              <a:rPr lang="en-US" dirty="0"/>
              <a:t>What is GIS</a:t>
            </a:r>
          </a:p>
          <a:p>
            <a:pPr marL="514350" indent="-514350">
              <a:buFont typeface="+mj-lt"/>
              <a:buAutoNum type="arabicPeriod"/>
            </a:pPr>
            <a:r>
              <a:rPr lang="en-US" dirty="0"/>
              <a:t>GIS projects in Georgia</a:t>
            </a:r>
          </a:p>
          <a:p>
            <a:pPr marL="514350" indent="-514350">
              <a:buFont typeface="+mj-lt"/>
              <a:buAutoNum type="arabicPeriod"/>
            </a:pPr>
            <a:r>
              <a:rPr lang="en-US" dirty="0"/>
              <a:t>GIS in The University of Georgia</a:t>
            </a:r>
          </a:p>
          <a:p>
            <a:pPr marL="514350" indent="-514350">
              <a:buFont typeface="+mj-lt"/>
              <a:buAutoNum type="arabicPeriod"/>
            </a:pPr>
            <a:r>
              <a:rPr lang="en-US" dirty="0"/>
              <a:t>GIS Bachelors and Masters thesis</a:t>
            </a:r>
          </a:p>
          <a:p>
            <a:pPr marL="514350" indent="-514350">
              <a:buFont typeface="+mj-lt"/>
              <a:buAutoNum type="arabicPeriod"/>
            </a:pPr>
            <a:r>
              <a:rPr lang="en-US" dirty="0"/>
              <a:t>GIS in Sustainable tourism development</a:t>
            </a:r>
          </a:p>
          <a:p>
            <a:pPr marL="514350" indent="-514350">
              <a:buFont typeface="+mj-lt"/>
              <a:buAutoNum type="arabicPeriod"/>
            </a:pPr>
            <a:r>
              <a:rPr lang="en-US" dirty="0"/>
              <a:t>Our experience in GIS technologies</a:t>
            </a:r>
          </a:p>
        </p:txBody>
      </p:sp>
    </p:spTree>
    <p:extLst>
      <p:ext uri="{BB962C8B-B14F-4D97-AF65-F5344CB8AC3E}">
        <p14:creationId xmlns:p14="http://schemas.microsoft.com/office/powerpoint/2010/main" val="2611531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Few words about authors</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838200" y="1825624"/>
            <a:ext cx="10515600" cy="3311983"/>
          </a:xfrm>
        </p:spPr>
        <p:txBody>
          <a:bodyPr>
            <a:normAutofit fontScale="92500" lnSpcReduction="20000"/>
          </a:bodyPr>
          <a:lstStyle/>
          <a:p>
            <a:pPr marL="514350" indent="-514350">
              <a:buFont typeface="+mj-lt"/>
              <a:buAutoNum type="arabicPeriod"/>
            </a:pPr>
            <a:r>
              <a:rPr lang="en-US" dirty="0" err="1"/>
              <a:t>Sergo</a:t>
            </a:r>
            <a:r>
              <a:rPr lang="en-US" dirty="0"/>
              <a:t> Tsiramua</a:t>
            </a:r>
          </a:p>
          <a:p>
            <a:pPr marL="971550" lvl="1" indent="-514350">
              <a:buFont typeface="+mj-lt"/>
              <a:buAutoNum type="arabicPeriod"/>
            </a:pPr>
            <a:r>
              <a:rPr lang="en-US" dirty="0"/>
              <a:t>Head of GIS team in Word Bank Project – land registration GIS system (1998-2004)</a:t>
            </a:r>
          </a:p>
          <a:p>
            <a:pPr marL="971550" lvl="1" indent="-514350">
              <a:buFont typeface="+mj-lt"/>
              <a:buAutoNum type="arabicPeriod"/>
            </a:pPr>
            <a:r>
              <a:rPr lang="en-US" dirty="0"/>
              <a:t>Head of GIS team in Italian Government Project SETA – seismic monitoring stations in Tbilisi. Live data is transferred to information center of Institute of Geophysics (2005-2006)</a:t>
            </a:r>
          </a:p>
          <a:p>
            <a:pPr marL="971550" lvl="1" indent="-514350">
              <a:buFont typeface="+mj-lt"/>
              <a:buAutoNum type="arabicPeriod"/>
            </a:pPr>
            <a:r>
              <a:rPr lang="en-US" dirty="0"/>
              <a:t>Founder of Tourism Geoinformation Center (2011 - …)</a:t>
            </a:r>
          </a:p>
          <a:p>
            <a:pPr marL="514350" indent="-514350">
              <a:buFont typeface="+mj-lt"/>
              <a:buAutoNum type="arabicPeriod"/>
            </a:pPr>
            <a:r>
              <a:rPr lang="en-US" dirty="0"/>
              <a:t>George Tsiramua</a:t>
            </a:r>
          </a:p>
          <a:p>
            <a:pPr marL="971550" lvl="1" indent="-514350">
              <a:buFont typeface="+mj-lt"/>
              <a:buAutoNum type="arabicPeriod"/>
            </a:pPr>
            <a:r>
              <a:rPr lang="en-US" dirty="0"/>
              <a:t>Head of GIS team in </a:t>
            </a:r>
            <a:r>
              <a:rPr lang="en-US" dirty="0" err="1"/>
              <a:t>Silkent</a:t>
            </a:r>
            <a:r>
              <a:rPr lang="en-US" dirty="0"/>
              <a:t> – GIS systems of communication infrastructure (2010-2012)</a:t>
            </a:r>
          </a:p>
          <a:p>
            <a:pPr marL="971550" lvl="1" indent="-514350">
              <a:buFont typeface="+mj-lt"/>
              <a:buAutoNum type="arabicPeriod"/>
            </a:pPr>
            <a:r>
              <a:rPr lang="en-US" dirty="0"/>
              <a:t>Founder of </a:t>
            </a:r>
            <a:r>
              <a:rPr lang="en-US" dirty="0" err="1"/>
              <a:t>Biliki</a:t>
            </a:r>
            <a:r>
              <a:rPr lang="en-US" dirty="0"/>
              <a:t> App (2019 - …)</a:t>
            </a:r>
          </a:p>
        </p:txBody>
      </p:sp>
    </p:spTree>
    <p:extLst>
      <p:ext uri="{BB962C8B-B14F-4D97-AF65-F5344CB8AC3E}">
        <p14:creationId xmlns:p14="http://schemas.microsoft.com/office/powerpoint/2010/main" val="1560916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What is GIS</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706120" y="1690688"/>
            <a:ext cx="5176520" cy="3746622"/>
          </a:xfrm>
        </p:spPr>
        <p:txBody>
          <a:bodyPr>
            <a:normAutofit lnSpcReduction="10000"/>
          </a:bodyPr>
          <a:lstStyle/>
          <a:p>
            <a:r>
              <a:rPr lang="en-US" dirty="0"/>
              <a:t>Geoinformation Systems</a:t>
            </a:r>
          </a:p>
          <a:p>
            <a:r>
              <a:rPr lang="en-US" dirty="0"/>
              <a:t>Store, analyze, and visualize data</a:t>
            </a:r>
          </a:p>
          <a:p>
            <a:r>
              <a:rPr lang="en-US" dirty="0"/>
              <a:t>Used for:</a:t>
            </a:r>
          </a:p>
          <a:p>
            <a:pPr lvl="1"/>
            <a:r>
              <a:rPr lang="en-US" dirty="0"/>
              <a:t>Monitoring</a:t>
            </a:r>
          </a:p>
          <a:p>
            <a:pPr lvl="1"/>
            <a:r>
              <a:rPr lang="en-US" dirty="0"/>
              <a:t>Evaluating</a:t>
            </a:r>
          </a:p>
          <a:p>
            <a:pPr lvl="1"/>
            <a:r>
              <a:rPr lang="en-US" dirty="0"/>
              <a:t>Predicting</a:t>
            </a:r>
          </a:p>
          <a:p>
            <a:pPr lvl="1"/>
            <a:r>
              <a:rPr lang="en-US" dirty="0"/>
              <a:t>Modeling</a:t>
            </a:r>
          </a:p>
          <a:p>
            <a:pPr lvl="1"/>
            <a:r>
              <a:rPr lang="en-US" dirty="0"/>
              <a:t>Spatial Analysis</a:t>
            </a:r>
          </a:p>
          <a:p>
            <a:pPr lvl="1"/>
            <a:r>
              <a:rPr lang="en-US" dirty="0"/>
              <a:t>…</a:t>
            </a:r>
          </a:p>
          <a:p>
            <a:pPr lvl="1"/>
            <a:endParaRPr lang="en-US" dirty="0"/>
          </a:p>
        </p:txBody>
      </p:sp>
      <p:pic>
        <p:nvPicPr>
          <p:cNvPr id="5" name="Picture 4">
            <a:extLst>
              <a:ext uri="{FF2B5EF4-FFF2-40B4-BE49-F238E27FC236}">
                <a16:creationId xmlns:a16="http://schemas.microsoft.com/office/drawing/2014/main" id="{6D89D3C4-0F2D-49C4-9B90-1DFE7B6C3DFC}"/>
              </a:ext>
            </a:extLst>
          </p:cNvPr>
          <p:cNvPicPr>
            <a:picLocks noChangeAspect="1"/>
          </p:cNvPicPr>
          <p:nvPr/>
        </p:nvPicPr>
        <p:blipFill>
          <a:blip r:embed="rId3"/>
          <a:stretch>
            <a:fillRect/>
          </a:stretch>
        </p:blipFill>
        <p:spPr>
          <a:xfrm>
            <a:off x="6096000" y="1653262"/>
            <a:ext cx="5651335" cy="3551473"/>
          </a:xfrm>
          <a:prstGeom prst="rect">
            <a:avLst/>
          </a:prstGeom>
        </p:spPr>
      </p:pic>
    </p:spTree>
    <p:extLst>
      <p:ext uri="{BB962C8B-B14F-4D97-AF65-F5344CB8AC3E}">
        <p14:creationId xmlns:p14="http://schemas.microsoft.com/office/powerpoint/2010/main" val="688756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GIS includes</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706120" y="1690688"/>
            <a:ext cx="5176520" cy="3746622"/>
          </a:xfrm>
        </p:spPr>
        <p:txBody>
          <a:bodyPr>
            <a:normAutofit fontScale="92500" lnSpcReduction="20000"/>
          </a:bodyPr>
          <a:lstStyle/>
          <a:p>
            <a:r>
              <a:rPr lang="en-US" dirty="0"/>
              <a:t>A set of spatial objects and data</a:t>
            </a:r>
          </a:p>
          <a:p>
            <a:r>
              <a:rPr lang="en-US" dirty="0"/>
              <a:t>Raster or vector digital maps of different themes and scales in real geographic coordinates</a:t>
            </a:r>
          </a:p>
          <a:p>
            <a:r>
              <a:rPr lang="en-US" dirty="0"/>
              <a:t>A tool for creating interactive digital maps of various purposes with relevant databases</a:t>
            </a:r>
          </a:p>
          <a:p>
            <a:r>
              <a:rPr lang="en-US" dirty="0"/>
              <a:t>A tool for quickly finding, selecting, sorting, filtering objects on a digital interactive map</a:t>
            </a:r>
          </a:p>
          <a:p>
            <a:r>
              <a:rPr lang="en-US" dirty="0"/>
              <a:t>…</a:t>
            </a:r>
          </a:p>
        </p:txBody>
      </p:sp>
      <p:pic>
        <p:nvPicPr>
          <p:cNvPr id="6" name="Picture 4" descr="A geographic information system (GIS) is a computer system for capturing, storing, checking, and displaying data related to positions on Earth’s surface. GIS can show many different kinds of data on one map, such as streets, buildings, and vegetation. This enables people to more easily see, analyze, and understand patterns and relationships.">
            <a:extLst>
              <a:ext uri="{FF2B5EF4-FFF2-40B4-BE49-F238E27FC236}">
                <a16:creationId xmlns:a16="http://schemas.microsoft.com/office/drawing/2014/main" id="{D22022E3-7020-4FD6-9497-E6EFB5C8C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621" y="1045595"/>
            <a:ext cx="5503870" cy="518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13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Layers in GIS</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706120" y="1690688"/>
            <a:ext cx="5674360" cy="3958272"/>
          </a:xfrm>
        </p:spPr>
        <p:txBody>
          <a:bodyPr>
            <a:normAutofit fontScale="92500" lnSpcReduction="20000"/>
          </a:bodyPr>
          <a:lstStyle/>
          <a:p>
            <a:r>
              <a:rPr lang="en-US" dirty="0"/>
              <a:t>Special Data is represented in Layers</a:t>
            </a:r>
          </a:p>
          <a:p>
            <a:r>
              <a:rPr lang="en-US" dirty="0"/>
              <a:t>Layer can be raster or vector</a:t>
            </a:r>
          </a:p>
          <a:p>
            <a:r>
              <a:rPr lang="en-US" dirty="0"/>
              <a:t>Raster layer – satellite image</a:t>
            </a:r>
          </a:p>
          <a:p>
            <a:r>
              <a:rPr lang="en-US" dirty="0"/>
              <a:t>Vector layer – point, line, areas</a:t>
            </a:r>
          </a:p>
          <a:p>
            <a:pPr lvl="1"/>
            <a:r>
              <a:rPr lang="en-US" dirty="0"/>
              <a:t>Monitoring systems</a:t>
            </a:r>
          </a:p>
          <a:p>
            <a:pPr lvl="1"/>
            <a:r>
              <a:rPr lang="en-US" dirty="0"/>
              <a:t>Trees</a:t>
            </a:r>
          </a:p>
          <a:p>
            <a:pPr lvl="1"/>
            <a:r>
              <a:rPr lang="en-US" dirty="0"/>
              <a:t>Houses</a:t>
            </a:r>
          </a:p>
          <a:p>
            <a:pPr lvl="1"/>
            <a:r>
              <a:rPr lang="en-US" dirty="0"/>
              <a:t>Streets</a:t>
            </a:r>
          </a:p>
          <a:p>
            <a:pPr lvl="1"/>
            <a:r>
              <a:rPr lang="en-US" dirty="0"/>
              <a:t>Rivers</a:t>
            </a:r>
          </a:p>
          <a:p>
            <a:pPr lvl="1"/>
            <a:r>
              <a:rPr lang="en-US" dirty="0"/>
              <a:t>Forests</a:t>
            </a:r>
          </a:p>
          <a:p>
            <a:pPr lvl="1"/>
            <a:r>
              <a:rPr lang="en-US" dirty="0"/>
              <a:t>…</a:t>
            </a:r>
          </a:p>
        </p:txBody>
      </p:sp>
      <p:pic>
        <p:nvPicPr>
          <p:cNvPr id="7" name="Picture 6" descr="gis3.jpg">
            <a:extLst>
              <a:ext uri="{FF2B5EF4-FFF2-40B4-BE49-F238E27FC236}">
                <a16:creationId xmlns:a16="http://schemas.microsoft.com/office/drawing/2014/main" id="{8B21A8BA-31A0-4ADF-B378-BC8E116408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4922" y="1088603"/>
            <a:ext cx="5441994" cy="419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987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04978-13D6-4E56-BE33-7819769E9C32}"/>
              </a:ext>
            </a:extLst>
          </p:cNvPr>
          <p:cNvPicPr>
            <a:picLocks noChangeAspect="1"/>
          </p:cNvPicPr>
          <p:nvPr/>
        </p:nvPicPr>
        <p:blipFill>
          <a:blip r:embed="rId2" cstate="print">
            <a:duotone>
              <a:prstClr val="black"/>
              <a:schemeClr val="bg2">
                <a:tint val="45000"/>
                <a:satMod val="400000"/>
              </a:schemeClr>
            </a:duotone>
            <a:extLst>
              <a:ext uri="{28A0092B-C50C-407E-A947-70E740481C1C}">
                <a14:useLocalDpi xmlns:a14="http://schemas.microsoft.com/office/drawing/2010/main" val="0"/>
              </a:ext>
            </a:extLst>
          </a:blip>
          <a:stretch>
            <a:fillRect/>
          </a:stretch>
        </p:blipFill>
        <p:spPr>
          <a:xfrm>
            <a:off x="0" y="-1"/>
            <a:ext cx="12192000" cy="6858001"/>
          </a:xfrm>
          <a:prstGeom prst="rect">
            <a:avLst/>
          </a:prstGeom>
          <a:effectLst>
            <a:reflection endPos="65000" dist="50800" dir="5400000" sy="-100000" algn="bl" rotWithShape="0"/>
          </a:effectLst>
        </p:spPr>
      </p:pic>
      <p:sp>
        <p:nvSpPr>
          <p:cNvPr id="2" name="Title 1">
            <a:extLst>
              <a:ext uri="{FF2B5EF4-FFF2-40B4-BE49-F238E27FC236}">
                <a16:creationId xmlns:a16="http://schemas.microsoft.com/office/drawing/2014/main" id="{4AA21810-1A1F-7BF3-440D-3BABA7C8B85E}"/>
              </a:ext>
            </a:extLst>
          </p:cNvPr>
          <p:cNvSpPr>
            <a:spLocks noGrp="1"/>
          </p:cNvSpPr>
          <p:nvPr>
            <p:ph type="title"/>
          </p:nvPr>
        </p:nvSpPr>
        <p:spPr/>
        <p:txBody>
          <a:bodyPr/>
          <a:lstStyle/>
          <a:p>
            <a:r>
              <a:rPr lang="en-US" b="1" dirty="0">
                <a:latin typeface="+mn-lt"/>
              </a:rPr>
              <a:t>GIS can answer questions</a:t>
            </a:r>
          </a:p>
        </p:txBody>
      </p:sp>
      <p:sp>
        <p:nvSpPr>
          <p:cNvPr id="3" name="Content Placeholder 2">
            <a:extLst>
              <a:ext uri="{FF2B5EF4-FFF2-40B4-BE49-F238E27FC236}">
                <a16:creationId xmlns:a16="http://schemas.microsoft.com/office/drawing/2014/main" id="{2075D187-5C12-0CFD-AAC8-EF7DEE4931D1}"/>
              </a:ext>
            </a:extLst>
          </p:cNvPr>
          <p:cNvSpPr>
            <a:spLocks noGrp="1"/>
          </p:cNvSpPr>
          <p:nvPr>
            <p:ph idx="1"/>
          </p:nvPr>
        </p:nvSpPr>
        <p:spPr>
          <a:xfrm>
            <a:off x="706120" y="1690688"/>
            <a:ext cx="8529320" cy="3958272"/>
          </a:xfrm>
        </p:spPr>
        <p:txBody>
          <a:bodyPr>
            <a:normAutofit/>
          </a:bodyPr>
          <a:lstStyle/>
          <a:p>
            <a:r>
              <a:rPr lang="en-US" dirty="0"/>
              <a:t>What objects are located on the given location or area?</a:t>
            </a:r>
          </a:p>
          <a:p>
            <a:r>
              <a:rPr lang="en-US" dirty="0"/>
              <a:t>Where is specific object located?</a:t>
            </a:r>
          </a:p>
          <a:p>
            <a:r>
              <a:rPr lang="en-US" dirty="0"/>
              <a:t>What do we know about given object?</a:t>
            </a:r>
          </a:p>
          <a:p>
            <a:r>
              <a:rPr lang="en-US" dirty="0"/>
              <a:t>Where can we locate new object?</a:t>
            </a:r>
          </a:p>
          <a:p>
            <a:r>
              <a:rPr lang="en-US" dirty="0"/>
              <a:t>What and how will situation or area change in specific conditions?</a:t>
            </a:r>
          </a:p>
          <a:p>
            <a:r>
              <a:rPr lang="en-US" dirty="0"/>
              <a:t>What will be the affects of these changes?</a:t>
            </a:r>
          </a:p>
          <a:p>
            <a:r>
              <a:rPr lang="en-US" dirty="0"/>
              <a:t>….</a:t>
            </a:r>
          </a:p>
          <a:p>
            <a:endParaRPr lang="en-US" dirty="0"/>
          </a:p>
        </p:txBody>
      </p:sp>
    </p:spTree>
    <p:extLst>
      <p:ext uri="{BB962C8B-B14F-4D97-AF65-F5344CB8AC3E}">
        <p14:creationId xmlns:p14="http://schemas.microsoft.com/office/powerpoint/2010/main" val="3595540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2003</TotalTime>
  <Words>809</Words>
  <Application>Microsoft Office PowerPoint</Application>
  <PresentationFormat>Widescreen</PresentationFormat>
  <Paragraphs>141</Paragraphs>
  <Slides>28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Sylfaen</vt:lpstr>
      <vt:lpstr>Office Theme</vt:lpstr>
      <vt:lpstr>PowerPoint Presentation</vt:lpstr>
      <vt:lpstr>PowerPoint Presentation</vt:lpstr>
      <vt:lpstr>GIS can help</vt:lpstr>
      <vt:lpstr>Outline</vt:lpstr>
      <vt:lpstr>Few words about authors</vt:lpstr>
      <vt:lpstr>What is GIS</vt:lpstr>
      <vt:lpstr>GIS includes</vt:lpstr>
      <vt:lpstr>Layers in GIS</vt:lpstr>
      <vt:lpstr>GIS can answer questions</vt:lpstr>
      <vt:lpstr>Components of GIS</vt:lpstr>
      <vt:lpstr>GIS for environmental monitoring</vt:lpstr>
      <vt:lpstr>GIS projects in Georgia</vt:lpstr>
      <vt:lpstr>Geological map of Georgia</vt:lpstr>
      <vt:lpstr>Tectonic map of Georgia</vt:lpstr>
      <vt:lpstr>Map of Kolkheti National Park</vt:lpstr>
      <vt:lpstr>Drainage system</vt:lpstr>
      <vt:lpstr>Air Pollution and Quality Maps</vt:lpstr>
      <vt:lpstr>Floods 3D modeling in Tbilisi (Vere River)</vt:lpstr>
      <vt:lpstr>GIS in The University of Georgia</vt:lpstr>
      <vt:lpstr>Bachelors Thesis</vt:lpstr>
      <vt:lpstr>Bachelors Thesis</vt:lpstr>
      <vt:lpstr>Bachelors Thesis</vt:lpstr>
      <vt:lpstr>Bachelors Thesis</vt:lpstr>
      <vt:lpstr>GIS in eco and sustainable tourism</vt:lpstr>
      <vt:lpstr>Tourism GIS Layers</vt:lpstr>
      <vt:lpstr>Mobile marketplace Biliki</vt:lpstr>
      <vt:lpstr>Q&amp;A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Sergo Tsiramua (010039)</dc:creator>
  <cp:lastModifiedBy>Sergo Tsiramua (010039)</cp:lastModifiedBy>
  <cp:revision>82</cp:revision>
  <dcterms:created xsi:type="dcterms:W3CDTF">2020-05-09T11:05:57Z</dcterms:created>
  <dcterms:modified xsi:type="dcterms:W3CDTF">2022-07-12T10:56:21Z</dcterms:modified>
</cp:coreProperties>
</file>